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3" r:id="rId6"/>
    <p:sldId id="278"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3" r:id="rId22"/>
    <p:sldId id="279" r:id="rId23"/>
    <p:sldId id="281" r:id="rId24"/>
    <p:sldId id="282" r:id="rId25"/>
    <p:sldId id="284" r:id="rId26"/>
    <p:sldId id="285" r:id="rId27"/>
    <p:sldId id="286" r:id="rId28"/>
    <p:sldId id="287" r:id="rId29"/>
    <p:sldId id="288" r:id="rId30"/>
    <p:sldId id="289" r:id="rId31"/>
    <p:sldId id="290" r:id="rId32"/>
    <p:sldId id="291" r:id="rId33"/>
    <p:sldId id="292" r:id="rId34"/>
    <p:sldId id="293" r:id="rId35"/>
    <p:sldId id="299" r:id="rId36"/>
    <p:sldId id="300" r:id="rId37"/>
    <p:sldId id="301" r:id="rId38"/>
    <p:sldId id="302" r:id="rId39"/>
    <p:sldId id="303" r:id="rId40"/>
    <p:sldId id="304" r:id="rId41"/>
    <p:sldId id="305" r:id="rId42"/>
    <p:sldId id="306" r:id="rId43"/>
    <p:sldId id="309" r:id="rId44"/>
    <p:sldId id="280" r:id="rId45"/>
    <p:sldId id="312" r:id="rId46"/>
    <p:sldId id="310" r:id="rId47"/>
    <p:sldId id="311"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BD2EE55-F133-4102-BF88-08369BCF20C1}">
          <p14:sldIdLst>
            <p14:sldId id="256"/>
            <p14:sldId id="257"/>
            <p14:sldId id="258"/>
            <p14:sldId id="262"/>
            <p14:sldId id="263"/>
            <p14:sldId id="278"/>
            <p14:sldId id="264"/>
            <p14:sldId id="265"/>
            <p14:sldId id="266"/>
            <p14:sldId id="267"/>
            <p14:sldId id="268"/>
            <p14:sldId id="269"/>
            <p14:sldId id="270"/>
            <p14:sldId id="271"/>
            <p14:sldId id="272"/>
            <p14:sldId id="273"/>
            <p14:sldId id="274"/>
            <p14:sldId id="275"/>
            <p14:sldId id="276"/>
            <p14:sldId id="277"/>
            <p14:sldId id="283"/>
            <p14:sldId id="279"/>
            <p14:sldId id="281"/>
            <p14:sldId id="282"/>
            <p14:sldId id="284"/>
            <p14:sldId id="285"/>
            <p14:sldId id="286"/>
            <p14:sldId id="287"/>
            <p14:sldId id="288"/>
            <p14:sldId id="289"/>
            <p14:sldId id="290"/>
            <p14:sldId id="291"/>
            <p14:sldId id="292"/>
            <p14:sldId id="293"/>
            <p14:sldId id="299"/>
            <p14:sldId id="300"/>
            <p14:sldId id="301"/>
            <p14:sldId id="302"/>
            <p14:sldId id="303"/>
            <p14:sldId id="304"/>
            <p14:sldId id="305"/>
            <p14:sldId id="306"/>
            <p14:sldId id="309"/>
            <p14:sldId id="280"/>
            <p14:sldId id="312"/>
            <p14:sldId id="310"/>
            <p14:sldId id="31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9/17/2013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9/17/2013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9/17/2013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images.google.com/imgres?imgurl=http://www.memoriale.com/monmil.jpg&amp;imgrefurl=http://www.memoriale.com/mondocontemporaneo-ascesa.htm&amp;h=386&amp;w=422&amp;sz=45&amp;tbnid=3nHL1k83uM8J:&amp;tbnh=111&amp;tbnw=122&amp;hl=en&amp;start=18&amp;prev=/images%3Fq%3Darthur%2Bmiller%2Band%2Bmarilyn%2Bmonroe%26svnum%3D10%26hl%3Den%26lr%3D%26rls%3DGGLG,GGLG:2005-32,GGLG:en%26sa%3DN" TargetMode="External"/><Relationship Id="rId1" Type="http://schemas.openxmlformats.org/officeDocument/2006/relationships/slideLayout" Target="../slideLayouts/slideLayout2.xml"/><Relationship Id="rId6" Type="http://schemas.openxmlformats.org/officeDocument/2006/relationships/hyperlink" Target="http://images.google.com/imgres?imgurl=http://www.allposters.com/IMAGES/RIC/2400-3859.jpg&amp;imgrefurl=http://p210.ezboard.com/bnightworld59261.boardStatsUserLink&amp;h=425&amp;w=283&amp;sz=30&amp;tbnid=ljF4WMUHZ0EJ:&amp;tbnh=122&amp;tbnw=81&amp;hl=en&amp;start=6&amp;prev=/images%3Fq%3Dmarilyn%2Bmonroe%26svnum%3D10%26hl%3Den%26lr%3D%26rls%3DGGLG,GGLG:2005-32,GGLG:en" TargetMode="External"/><Relationship Id="rId5" Type="http://schemas.openxmlformats.org/officeDocument/2006/relationships/image" Target="../media/image5.jpeg"/><Relationship Id="rId4" Type="http://schemas.openxmlformats.org/officeDocument/2006/relationships/hyperlink" Target="http://images.google.com/imgres?imgurl=http://pourquoipas.blog.lemonde.fr/photos/uncategorized/marilyn.jpg&amp;imgrefurl=http://pourquoipas.blog.lemonde.fr/pourquoipas/2005/02/&amp;h=370&amp;w=430&amp;sz=41&amp;tbnid=1-OgQYT1RnAJ:&amp;tbnh=105&amp;tbnw=123&amp;hl=en&amp;start=21&amp;prev=/images%3Fq%3Darthur%2Bmiller%2Band%2Bmarilyn%2Bmonroe%26start%3D20%26svnum%3D10%26hl%3Den%26lr%3D%26rls%3DGGLG,GGLG:2005-32,GGLG:en%26sa%3D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imgres?imgurl=http://recollectionbooks.com/siml/images/Images/huac.jpg&amp;imgrefurl=http://recollectionbooks.com/siml/images/Images/&amp;h=159&amp;w=157&amp;sz=4&amp;tbnid=jkSfvKHUDCUJ:&amp;tbnh=92&amp;tbnw=90&amp;hl=en&amp;start=20&amp;prev=/images%3Fq%3Dhuac%26svnum%3D10%26hl%3Den%26lr%3D%26rls%3DGGLG,GGLG:2005-32,GGLG:en"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hyperlink" Target="http://www.got.net/~mmills/blacklist/thomas.jpg"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A%20History%20of%20Witchcraft%20Persecutions.mht"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law.umkc.edu/faculty/projects/ftrials/salem/SAL_BBUR.HTM" TargetMode="External"/><Relationship Id="rId2" Type="http://schemas.openxmlformats.org/officeDocument/2006/relationships/hyperlink" Target="http://www.law.umkc.edu/faculty/projects/ftrials/salem/SAL_BNUR.HTM" TargetMode="External"/><Relationship Id="rId1" Type="http://schemas.openxmlformats.org/officeDocument/2006/relationships/slideLayout" Target="../slideLayouts/slideLayout2.xml"/><Relationship Id="rId6" Type="http://schemas.openxmlformats.org/officeDocument/2006/relationships/hyperlink" Target="http://www.law.umkc.edu/faculty/projects/ftrials/salem/ASA_INC.HTM" TargetMode="External"/><Relationship Id="rId5" Type="http://schemas.openxmlformats.org/officeDocument/2006/relationships/hyperlink" Target="http://www.law.umkc.edu/faculty/projects/ftrials/salem/englishp&amp;m.HTM" TargetMode="External"/><Relationship Id="rId4" Type="http://schemas.openxmlformats.org/officeDocument/2006/relationships/hyperlink" Target="http://www.law.umkc.edu/faculty/projects/ftrials/salem/SAL_BCOR.HT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thefreedictionary.com/McCarthyis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learn360.com/Search.aspx?SearchText=salem%20witch%20tria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lavallab.com/images/crucible-mold.jpg&amp;imgrefurl=http://www.lavallab.com/xrf-fusion/platinum-crucible.htm&amp;h=417&amp;w=700&amp;sz=31&amp;tbnid=eNkzCS4PbmwJ:&amp;tbnh=82&amp;tbnw=138&amp;hl=en&amp;start=40&amp;prev=/images%3Fq%3Dthe%2Bcrucible%26start%3D20%26svnum%3D10%26hl%3Den%26lr%3D%26rls%3DGGLG,GGLG:2005-32,GGLG:en%26sa%3D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 11H</a:t>
            </a:r>
            <a:br>
              <a:rPr lang="en-US" dirty="0" smtClean="0"/>
            </a:br>
            <a:r>
              <a:rPr lang="en-US" dirty="0" smtClean="0"/>
              <a:t>Week of September 16th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1604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F6D97CD-12AA-4040-A7D1-7B850F075ACE}" type="slidenum">
              <a:rPr lang="en-US"/>
              <a:pPr/>
              <a:t>10</a:t>
            </a:fld>
            <a:endParaRPr lang="en-US"/>
          </a:p>
        </p:txBody>
      </p:sp>
      <p:sp>
        <p:nvSpPr>
          <p:cNvPr id="7171" name="Rectangle 2"/>
          <p:cNvSpPr>
            <a:spLocks noGrp="1" noChangeArrowheads="1"/>
          </p:cNvSpPr>
          <p:nvPr>
            <p:ph type="title"/>
          </p:nvPr>
        </p:nvSpPr>
        <p:spPr/>
        <p:txBody>
          <a:bodyPr/>
          <a:lstStyle/>
          <a:p>
            <a:pPr eaLnBrk="1" hangingPunct="1"/>
            <a:r>
              <a:rPr lang="en-US" smtClean="0"/>
              <a:t>AM and MM</a:t>
            </a:r>
          </a:p>
        </p:txBody>
      </p:sp>
      <p:sp>
        <p:nvSpPr>
          <p:cNvPr id="7172" name="Rectangle 3"/>
          <p:cNvSpPr>
            <a:spLocks noGrp="1" noChangeArrowheads="1"/>
          </p:cNvSpPr>
          <p:nvPr>
            <p:ph type="body" idx="1"/>
          </p:nvPr>
        </p:nvSpPr>
        <p:spPr/>
        <p:txBody>
          <a:bodyPr>
            <a:normAutofit/>
          </a:bodyPr>
          <a:lstStyle/>
          <a:p>
            <a:pPr eaLnBrk="1" hangingPunct="1"/>
            <a:r>
              <a:rPr lang="en-US" sz="3600" dirty="0" smtClean="0"/>
              <a:t>Miller married the motion-picture actress Marilyn Monroe in 1956; they divorced in 1961. </a:t>
            </a:r>
          </a:p>
        </p:txBody>
      </p:sp>
      <p:pic>
        <p:nvPicPr>
          <p:cNvPr id="7173" name="Picture 4" descr="monmi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701" y="3616960"/>
            <a:ext cx="29432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marily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599" y="3591401"/>
            <a:ext cx="3200400" cy="273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6" descr="2400-3859">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71256" y="3370263"/>
            <a:ext cx="2005013"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8426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801D323-F20B-4CAD-B9C0-2D93FA513662}" type="slidenum">
              <a:rPr lang="en-US"/>
              <a:pPr/>
              <a:t>11</a:t>
            </a:fld>
            <a:endParaRPr lang="en-US"/>
          </a:p>
        </p:txBody>
      </p:sp>
      <p:sp>
        <p:nvSpPr>
          <p:cNvPr id="8195" name="Rectangle 2"/>
          <p:cNvSpPr>
            <a:spLocks noGrp="1" noChangeArrowheads="1"/>
          </p:cNvSpPr>
          <p:nvPr>
            <p:ph type="title"/>
          </p:nvPr>
        </p:nvSpPr>
        <p:spPr/>
        <p:txBody>
          <a:bodyPr/>
          <a:lstStyle/>
          <a:p>
            <a:pPr eaLnBrk="1" hangingPunct="1"/>
            <a:r>
              <a:rPr lang="en-US" smtClean="0"/>
              <a:t>Plays</a:t>
            </a:r>
          </a:p>
        </p:txBody>
      </p:sp>
      <p:sp>
        <p:nvSpPr>
          <p:cNvPr id="8196" name="Rectangle 3"/>
          <p:cNvSpPr>
            <a:spLocks noGrp="1" noChangeArrowheads="1"/>
          </p:cNvSpPr>
          <p:nvPr>
            <p:ph type="body" idx="1"/>
          </p:nvPr>
        </p:nvSpPr>
        <p:spPr/>
        <p:txBody>
          <a:bodyPr>
            <a:normAutofit/>
          </a:bodyPr>
          <a:lstStyle/>
          <a:p>
            <a:pPr eaLnBrk="1" hangingPunct="1"/>
            <a:r>
              <a:rPr lang="en-US" sz="3200" dirty="0" smtClean="0"/>
              <a:t>His first successes--</a:t>
            </a:r>
            <a:r>
              <a:rPr lang="en-US" sz="3200" i="1" dirty="0" smtClean="0"/>
              <a:t>All My Sons</a:t>
            </a:r>
            <a:r>
              <a:rPr lang="en-US" sz="3200" dirty="0" smtClean="0"/>
              <a:t> (1947) and </a:t>
            </a:r>
            <a:r>
              <a:rPr lang="en-US" sz="3200" i="1" dirty="0" smtClean="0"/>
              <a:t>Death of a Salesman</a:t>
            </a:r>
            <a:r>
              <a:rPr lang="en-US" sz="3200" dirty="0" smtClean="0"/>
              <a:t> (1949). </a:t>
            </a:r>
          </a:p>
          <a:p>
            <a:pPr eaLnBrk="1" hangingPunct="1"/>
            <a:r>
              <a:rPr lang="en-US" sz="3200" dirty="0" smtClean="0"/>
              <a:t>Miller condemned the American ideal of prosperity on the grounds that few can pursue it without making dangerous moral compromises. </a:t>
            </a:r>
          </a:p>
        </p:txBody>
      </p:sp>
      <p:pic>
        <p:nvPicPr>
          <p:cNvPr id="8197" name="Picture 4" descr="death of a sales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4801" y="4571004"/>
            <a:ext cx="1371599" cy="2013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descr="All-My-Sons-by-Arthur-Mil-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7700" y="4389870"/>
            <a:ext cx="3352800" cy="201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0139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2D0C0FD-6D7A-4603-83B5-8B19B0DC51EB}" type="slidenum">
              <a:rPr lang="en-US"/>
              <a:pPr/>
              <a:t>12</a:t>
            </a:fld>
            <a:endParaRPr lang="en-US"/>
          </a:p>
        </p:txBody>
      </p:sp>
      <p:sp>
        <p:nvSpPr>
          <p:cNvPr id="9219" name="Rectangle 2"/>
          <p:cNvSpPr>
            <a:spLocks noGrp="1" noChangeArrowheads="1"/>
          </p:cNvSpPr>
          <p:nvPr>
            <p:ph type="title"/>
          </p:nvPr>
        </p:nvSpPr>
        <p:spPr/>
        <p:txBody>
          <a:bodyPr/>
          <a:lstStyle/>
          <a:p>
            <a:pPr eaLnBrk="1" hangingPunct="1"/>
            <a:r>
              <a:rPr lang="en-US" smtClean="0"/>
              <a:t>Miller and HUAC</a:t>
            </a:r>
          </a:p>
        </p:txBody>
      </p:sp>
      <p:sp>
        <p:nvSpPr>
          <p:cNvPr id="9220" name="Rectangle 3"/>
          <p:cNvSpPr>
            <a:spLocks noGrp="1" noChangeArrowheads="1"/>
          </p:cNvSpPr>
          <p:nvPr>
            <p:ph type="body" idx="1"/>
          </p:nvPr>
        </p:nvSpPr>
        <p:spPr/>
        <p:txBody>
          <a:bodyPr>
            <a:normAutofit lnSpcReduction="10000"/>
          </a:bodyPr>
          <a:lstStyle/>
          <a:p>
            <a:pPr eaLnBrk="1" hangingPunct="1">
              <a:lnSpc>
                <a:spcPct val="90000"/>
              </a:lnSpc>
            </a:pPr>
            <a:r>
              <a:rPr lang="en-US" sz="3600" dirty="0" smtClean="0"/>
              <a:t>Investigated for possible associations with the Communist party from 1953 to 1955</a:t>
            </a:r>
          </a:p>
          <a:p>
            <a:pPr eaLnBrk="1" hangingPunct="1">
              <a:lnSpc>
                <a:spcPct val="90000"/>
              </a:lnSpc>
            </a:pPr>
            <a:r>
              <a:rPr lang="en-US" sz="3600" dirty="0" smtClean="0"/>
              <a:t>In 1956, he was called to testify before the </a:t>
            </a:r>
            <a:r>
              <a:rPr lang="en-US" sz="3600" b="1" dirty="0" smtClean="0"/>
              <a:t>House Committee on Un-American Activities (HUAC).</a:t>
            </a:r>
            <a:r>
              <a:rPr lang="en-US" sz="3600" dirty="0" smtClean="0"/>
              <a:t>  </a:t>
            </a:r>
          </a:p>
          <a:p>
            <a:pPr eaLnBrk="1" hangingPunct="1">
              <a:lnSpc>
                <a:spcPct val="90000"/>
              </a:lnSpc>
            </a:pPr>
            <a:r>
              <a:rPr lang="en-US" sz="3600" dirty="0" smtClean="0"/>
              <a:t>Only attended meetings looking to advocate social justice and equality</a:t>
            </a:r>
          </a:p>
          <a:p>
            <a:pPr eaLnBrk="1" hangingPunct="1">
              <a:lnSpc>
                <a:spcPct val="90000"/>
              </a:lnSpc>
            </a:pPr>
            <a:r>
              <a:rPr lang="en-US" sz="3600" dirty="0" smtClean="0"/>
              <a:t>When brought before the committee, he refused to name any other attendees</a:t>
            </a:r>
            <a:r>
              <a:rPr lang="en-US" dirty="0" smtClean="0"/>
              <a:t>.</a:t>
            </a:r>
          </a:p>
        </p:txBody>
      </p:sp>
    </p:spTree>
    <p:extLst>
      <p:ext uri="{BB962C8B-B14F-4D97-AF65-F5344CB8AC3E}">
        <p14:creationId xmlns:p14="http://schemas.microsoft.com/office/powerpoint/2010/main" val="4288507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B181E51-DE8D-4756-805F-DE67C168BEC9}" type="slidenum">
              <a:rPr lang="en-US"/>
              <a:pPr/>
              <a:t>13</a:t>
            </a:fld>
            <a:endParaRPr lang="en-US"/>
          </a:p>
        </p:txBody>
      </p:sp>
      <p:sp>
        <p:nvSpPr>
          <p:cNvPr id="10243" name="Rectangle 2"/>
          <p:cNvSpPr>
            <a:spLocks noGrp="1" noChangeArrowheads="1"/>
          </p:cNvSpPr>
          <p:nvPr>
            <p:ph type="title"/>
          </p:nvPr>
        </p:nvSpPr>
        <p:spPr/>
        <p:txBody>
          <a:bodyPr/>
          <a:lstStyle/>
          <a:p>
            <a:pPr eaLnBrk="1" hangingPunct="1"/>
            <a:r>
              <a:rPr lang="en-US" smtClean="0"/>
              <a:t>Miller and HUAC (cont.)</a:t>
            </a:r>
          </a:p>
        </p:txBody>
      </p:sp>
      <p:sp>
        <p:nvSpPr>
          <p:cNvPr id="10244" name="Rectangle 3"/>
          <p:cNvSpPr>
            <a:spLocks noGrp="1" noChangeArrowheads="1"/>
          </p:cNvSpPr>
          <p:nvPr>
            <p:ph type="body" idx="1"/>
          </p:nvPr>
        </p:nvSpPr>
        <p:spPr/>
        <p:txBody>
          <a:bodyPr>
            <a:normAutofit/>
          </a:bodyPr>
          <a:lstStyle/>
          <a:p>
            <a:pPr eaLnBrk="1" hangingPunct="1"/>
            <a:r>
              <a:rPr lang="en-US" sz="3600" dirty="0" smtClean="0"/>
              <a:t>Found guilty of contempt</a:t>
            </a:r>
          </a:p>
          <a:p>
            <a:pPr eaLnBrk="1" hangingPunct="1"/>
            <a:r>
              <a:rPr lang="en-US" sz="3600" dirty="0" smtClean="0"/>
              <a:t>Later released</a:t>
            </a:r>
          </a:p>
        </p:txBody>
      </p:sp>
    </p:spTree>
    <p:extLst>
      <p:ext uri="{BB962C8B-B14F-4D97-AF65-F5344CB8AC3E}">
        <p14:creationId xmlns:p14="http://schemas.microsoft.com/office/powerpoint/2010/main" val="855755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567AE4D-7E5E-4ECE-9AF6-99E011840B38}" type="slidenum">
              <a:rPr lang="en-US"/>
              <a:pPr/>
              <a:t>14</a:t>
            </a:fld>
            <a:endParaRPr lang="en-US"/>
          </a:p>
        </p:txBody>
      </p:sp>
      <p:sp>
        <p:nvSpPr>
          <p:cNvPr id="52226" name="Text Box 2"/>
          <p:cNvSpPr txBox="1">
            <a:spLocks noChangeArrowheads="1"/>
          </p:cNvSpPr>
          <p:nvPr/>
        </p:nvSpPr>
        <p:spPr bwMode="auto">
          <a:xfrm>
            <a:off x="1231900" y="1600200"/>
            <a:ext cx="9918700" cy="3539430"/>
          </a:xfrm>
          <a:prstGeom prst="rect">
            <a:avLst/>
          </a:prstGeom>
          <a:noFill/>
          <a:ln w="9525">
            <a:noFill/>
            <a:miter lim="800000"/>
            <a:headEnd/>
            <a:tailEnd/>
          </a:ln>
          <a:effectLst/>
        </p:spPr>
        <p:txBody>
          <a:bodyPr wrap="square">
            <a:spAutoFit/>
          </a:bodyPr>
          <a:lstStyle/>
          <a:p>
            <a:pPr>
              <a:spcBef>
                <a:spcPct val="50000"/>
              </a:spcBef>
              <a:buFontTx/>
              <a:buChar char="•"/>
              <a:defRPr/>
            </a:pPr>
            <a:r>
              <a:rPr lang="en-US" sz="2800" dirty="0">
                <a:effectLst>
                  <a:outerShdw blurRad="38100" dist="38100" dir="2700000" algn="tl">
                    <a:srgbClr val="C0C0C0"/>
                  </a:outerShdw>
                </a:effectLst>
              </a:rPr>
              <a:t>Senator McCarthy accused many people— actors, writers, people in media, people in the military — of being Communists.  </a:t>
            </a:r>
          </a:p>
          <a:p>
            <a:pPr>
              <a:spcBef>
                <a:spcPct val="50000"/>
              </a:spcBef>
              <a:buFontTx/>
              <a:buChar char="•"/>
              <a:defRPr/>
            </a:pPr>
            <a:r>
              <a:rPr lang="en-US" sz="2800" dirty="0">
                <a:effectLst>
                  <a:outerShdw blurRad="38100" dist="38100" dir="2700000" algn="tl">
                    <a:srgbClr val="C0C0C0"/>
                  </a:outerShdw>
                </a:effectLst>
              </a:rPr>
              <a:t>He held hearings where people were commanded to give names of other Communists in order for leniency. </a:t>
            </a:r>
          </a:p>
          <a:p>
            <a:pPr>
              <a:spcBef>
                <a:spcPct val="50000"/>
              </a:spcBef>
              <a:buFontTx/>
              <a:buChar char="•"/>
              <a:defRPr/>
            </a:pPr>
            <a:r>
              <a:rPr lang="en-US" sz="2800" dirty="0">
                <a:effectLst>
                  <a:outerShdw blurRad="38100" dist="38100" dir="2700000" algn="tl">
                    <a:srgbClr val="C0C0C0"/>
                  </a:outerShdw>
                </a:effectLst>
              </a:rPr>
              <a:t>People were afraid they might be named as Communists, and it was called the Red Scare. (‘Red’ was a word used for a Communist.)</a:t>
            </a:r>
            <a:endParaRPr lang="en-US" sz="2800" dirty="0"/>
          </a:p>
        </p:txBody>
      </p:sp>
      <p:sp>
        <p:nvSpPr>
          <p:cNvPr id="11268" name="Rectangle 8"/>
          <p:cNvSpPr>
            <a:spLocks noChangeArrowheads="1"/>
          </p:cNvSpPr>
          <p:nvPr/>
        </p:nvSpPr>
        <p:spPr bwMode="auto">
          <a:xfrm>
            <a:off x="2209800" y="60960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sz="3600">
                <a:solidFill>
                  <a:schemeClr val="tx2"/>
                </a:solidFill>
              </a:rPr>
              <a:t>Miller and HUAC (cont.)</a:t>
            </a:r>
          </a:p>
        </p:txBody>
      </p:sp>
    </p:spTree>
    <p:extLst>
      <p:ext uri="{BB962C8B-B14F-4D97-AF65-F5344CB8AC3E}">
        <p14:creationId xmlns:p14="http://schemas.microsoft.com/office/powerpoint/2010/main" val="1240873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5235F51-A72E-4A22-81F8-23EE985E2F21}" type="slidenum">
              <a:rPr lang="en-US"/>
              <a:pPr/>
              <a:t>15</a:t>
            </a:fld>
            <a:endParaRPr lang="en-US"/>
          </a:p>
        </p:txBody>
      </p:sp>
      <p:sp>
        <p:nvSpPr>
          <p:cNvPr id="12291" name="Rectangle 2"/>
          <p:cNvSpPr>
            <a:spLocks noGrp="1" noChangeArrowheads="1"/>
          </p:cNvSpPr>
          <p:nvPr>
            <p:ph type="title"/>
          </p:nvPr>
        </p:nvSpPr>
        <p:spPr/>
        <p:txBody>
          <a:bodyPr/>
          <a:lstStyle/>
          <a:p>
            <a:pPr eaLnBrk="1" hangingPunct="1"/>
            <a:r>
              <a:rPr lang="en-US" smtClean="0"/>
              <a:t>McCarthyism</a:t>
            </a:r>
          </a:p>
        </p:txBody>
      </p:sp>
      <p:sp>
        <p:nvSpPr>
          <p:cNvPr id="12292" name="Rectangle 3"/>
          <p:cNvSpPr>
            <a:spLocks noGrp="1" noChangeArrowheads="1"/>
          </p:cNvSpPr>
          <p:nvPr>
            <p:ph type="body" idx="1"/>
          </p:nvPr>
        </p:nvSpPr>
        <p:spPr/>
        <p:txBody>
          <a:bodyPr>
            <a:normAutofit/>
          </a:bodyPr>
          <a:lstStyle/>
          <a:p>
            <a:pPr eaLnBrk="1" hangingPunct="1"/>
            <a:r>
              <a:rPr lang="en-US" sz="3600" i="1" dirty="0" smtClean="0"/>
              <a:t>McCarthyism</a:t>
            </a:r>
            <a:r>
              <a:rPr lang="en-US" sz="3600" dirty="0" smtClean="0"/>
              <a:t> came to mean false charges of disloyalty.</a:t>
            </a:r>
          </a:p>
          <a:p>
            <a:pPr eaLnBrk="1" hangingPunct="1"/>
            <a:r>
              <a:rPr lang="en-US" sz="3600" dirty="0" smtClean="0"/>
              <a:t>In September 1950, goaded by McCarthy, Congress passed the McCarran Internal Security Act, which established a Subversive Activities Control Board to monitor Communist influence in the United States. </a:t>
            </a:r>
          </a:p>
        </p:txBody>
      </p:sp>
    </p:spTree>
    <p:extLst>
      <p:ext uri="{BB962C8B-B14F-4D97-AF65-F5344CB8AC3E}">
        <p14:creationId xmlns:p14="http://schemas.microsoft.com/office/powerpoint/2010/main" val="2982330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A3B97AB-E7E5-4EEE-9500-67373AA73B32}" type="slidenum">
              <a:rPr lang="en-US"/>
              <a:pPr/>
              <a:t>16</a:t>
            </a:fld>
            <a:endParaRPr lang="en-US"/>
          </a:p>
        </p:txBody>
      </p:sp>
      <p:sp>
        <p:nvSpPr>
          <p:cNvPr id="13315" name="Rectangle 2"/>
          <p:cNvSpPr>
            <a:spLocks noGrp="1" noChangeArrowheads="1"/>
          </p:cNvSpPr>
          <p:nvPr>
            <p:ph type="body" idx="1"/>
          </p:nvPr>
        </p:nvSpPr>
        <p:spPr>
          <a:xfrm>
            <a:off x="812800" y="2057401"/>
            <a:ext cx="10261600" cy="4530725"/>
          </a:xfrm>
        </p:spPr>
        <p:txBody>
          <a:bodyPr>
            <a:normAutofit/>
          </a:bodyPr>
          <a:lstStyle/>
          <a:p>
            <a:pPr eaLnBrk="1" hangingPunct="1"/>
            <a:r>
              <a:rPr lang="en-US" sz="3200" dirty="0" smtClean="0"/>
              <a:t>McCarthy’s influence continued until 1954, when the Senate censured him for abusing his colleagues.  His career collapsed. </a:t>
            </a:r>
          </a:p>
          <a:p>
            <a:pPr eaLnBrk="1" hangingPunct="1"/>
            <a:r>
              <a:rPr lang="en-US" sz="3200" dirty="0" smtClean="0"/>
              <a:t>Fears of subversion continued. Communities banned books; teachers, academics, civil servants, and entertainers lost jobs; unwarranted attacks ruined lives. </a:t>
            </a:r>
          </a:p>
        </p:txBody>
      </p:sp>
      <p:sp>
        <p:nvSpPr>
          <p:cNvPr id="13316" name="Rectangle 3"/>
          <p:cNvSpPr>
            <a:spLocks noChangeArrowheads="1"/>
          </p:cNvSpPr>
          <p:nvPr/>
        </p:nvSpPr>
        <p:spPr bwMode="auto">
          <a:xfrm>
            <a:off x="2514600" y="609600"/>
            <a:ext cx="434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sz="3600">
                <a:solidFill>
                  <a:schemeClr val="tx2"/>
                </a:solidFill>
              </a:rPr>
              <a:t>McCarthyism</a:t>
            </a:r>
          </a:p>
        </p:txBody>
      </p:sp>
    </p:spTree>
    <p:extLst>
      <p:ext uri="{BB962C8B-B14F-4D97-AF65-F5344CB8AC3E}">
        <p14:creationId xmlns:p14="http://schemas.microsoft.com/office/powerpoint/2010/main" val="4008209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512BCC0-89FC-4D1F-90AF-C4FF3EE3345D}" type="slidenum">
              <a:rPr lang="en-US"/>
              <a:pPr/>
              <a:t>17</a:t>
            </a:fld>
            <a:endParaRPr lang="en-US"/>
          </a:p>
        </p:txBody>
      </p:sp>
      <p:sp>
        <p:nvSpPr>
          <p:cNvPr id="14339" name="Rectangle 2"/>
          <p:cNvSpPr>
            <a:spLocks noGrp="1" noChangeArrowheads="1"/>
          </p:cNvSpPr>
          <p:nvPr>
            <p:ph type="title"/>
          </p:nvPr>
        </p:nvSpPr>
        <p:spPr/>
        <p:txBody>
          <a:bodyPr/>
          <a:lstStyle/>
          <a:p>
            <a:pPr eaLnBrk="1" hangingPunct="1"/>
            <a:r>
              <a:rPr lang="en-US" dirty="0"/>
              <a:t>Industry workers had three options…</a:t>
            </a:r>
          </a:p>
        </p:txBody>
      </p:sp>
      <p:sp>
        <p:nvSpPr>
          <p:cNvPr id="14340" name="Rectangle 3"/>
          <p:cNvSpPr>
            <a:spLocks noGrp="1" noChangeArrowheads="1"/>
          </p:cNvSpPr>
          <p:nvPr>
            <p:ph type="body" idx="1"/>
          </p:nvPr>
        </p:nvSpPr>
        <p:spPr>
          <a:xfrm>
            <a:off x="157709" y="2028654"/>
            <a:ext cx="11874500" cy="4759325"/>
          </a:xfrm>
        </p:spPr>
        <p:txBody>
          <a:bodyPr>
            <a:normAutofit/>
          </a:bodyPr>
          <a:lstStyle/>
          <a:p>
            <a:pPr marL="533400" indent="-533400"/>
            <a:r>
              <a:rPr lang="en-US" sz="2800" dirty="0"/>
              <a:t>These industry workers called before the HUAC to testify about their ties to communism knew they had three options. </a:t>
            </a:r>
          </a:p>
          <a:p>
            <a:pPr marL="914400" lvl="1" indent="-457200">
              <a:buFont typeface="Wingdings" panose="05000000000000000000" pitchFamily="2" charset="2"/>
              <a:buAutoNum type="arabicPeriod"/>
            </a:pPr>
            <a:r>
              <a:rPr lang="en-US" sz="2800" dirty="0"/>
              <a:t>They could claim they were not and never had been members of the Communist Party (this would have meant perjuring themselves)</a:t>
            </a:r>
          </a:p>
          <a:p>
            <a:pPr marL="914400" lvl="1" indent="-457200">
              <a:buFont typeface="Wingdings" panose="05000000000000000000" pitchFamily="2" charset="2"/>
              <a:buAutoNum type="arabicPeriod"/>
            </a:pPr>
            <a:r>
              <a:rPr lang="en-US" sz="2800" dirty="0"/>
              <a:t>They could admit or claim membership and then be forced to name other members (and this would have meant losing their jobs both because of their former membership and their dubious position as informers)</a:t>
            </a:r>
          </a:p>
          <a:p>
            <a:pPr marL="914400" lvl="1" indent="-457200">
              <a:buFont typeface="Wingdings" panose="05000000000000000000" pitchFamily="2" charset="2"/>
              <a:buAutoNum type="arabicPeriod"/>
            </a:pPr>
            <a:r>
              <a:rPr lang="en-US" sz="2800" dirty="0"/>
              <a:t>Or they could refuse to answer any questions (which is the choice they made). </a:t>
            </a:r>
          </a:p>
        </p:txBody>
      </p:sp>
    </p:spTree>
    <p:extLst>
      <p:ext uri="{BB962C8B-B14F-4D97-AF65-F5344CB8AC3E}">
        <p14:creationId xmlns:p14="http://schemas.microsoft.com/office/powerpoint/2010/main" val="2386990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8E7D0DB-852D-43C8-91B0-C218ECB94043}" type="slidenum">
              <a:rPr lang="en-US"/>
              <a:pPr/>
              <a:t>18</a:t>
            </a:fld>
            <a:endParaRPr lang="en-US"/>
          </a:p>
        </p:txBody>
      </p:sp>
      <p:sp>
        <p:nvSpPr>
          <p:cNvPr id="15363" name="Rectangle 2"/>
          <p:cNvSpPr>
            <a:spLocks noGrp="1" noChangeArrowheads="1"/>
          </p:cNvSpPr>
          <p:nvPr>
            <p:ph type="title"/>
          </p:nvPr>
        </p:nvSpPr>
        <p:spPr>
          <a:xfrm>
            <a:off x="1981200" y="1"/>
            <a:ext cx="8229600" cy="1139825"/>
          </a:xfrm>
        </p:spPr>
        <p:txBody>
          <a:bodyPr/>
          <a:lstStyle/>
          <a:p>
            <a:pPr eaLnBrk="1" hangingPunct="1"/>
            <a:r>
              <a:rPr lang="en-US" smtClean="0"/>
              <a:t>The HUAC and Hollywood</a:t>
            </a:r>
          </a:p>
        </p:txBody>
      </p:sp>
      <p:sp>
        <p:nvSpPr>
          <p:cNvPr id="15364"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p:txBody>
      </p:sp>
      <p:sp>
        <p:nvSpPr>
          <p:cNvPr id="15365" name="Rectangle 4"/>
          <p:cNvSpPr>
            <a:spLocks noChangeArrowheads="1"/>
          </p:cNvSpPr>
          <p:nvPr/>
        </p:nvSpPr>
        <p:spPr bwMode="auto">
          <a:xfrm>
            <a:off x="774699" y="3246120"/>
            <a:ext cx="9253901" cy="318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lnSpc>
                <a:spcPct val="80000"/>
              </a:lnSpc>
              <a:spcBef>
                <a:spcPct val="20000"/>
              </a:spcBef>
              <a:buClr>
                <a:schemeClr val="hlink"/>
              </a:buClr>
              <a:buSzPct val="75000"/>
              <a:buFont typeface="Wingdings" panose="05000000000000000000" pitchFamily="2" charset="2"/>
              <a:buChar char="l"/>
            </a:pPr>
            <a:r>
              <a:rPr lang="en-US" sz="2600" dirty="0">
                <a:latin typeface="Arial" panose="020B0604020202020204" pitchFamily="34" charset="0"/>
              </a:rPr>
              <a:t>HUAC investigated communism within Hollywood, calling a number of playwrights, directors and actors known for left-wing views to testify. </a:t>
            </a:r>
          </a:p>
          <a:p>
            <a:pPr eaLnBrk="1" hangingPunct="1">
              <a:lnSpc>
                <a:spcPct val="80000"/>
              </a:lnSpc>
              <a:spcBef>
                <a:spcPct val="20000"/>
              </a:spcBef>
              <a:buClr>
                <a:schemeClr val="hlink"/>
              </a:buClr>
              <a:buSzPct val="75000"/>
              <a:buFont typeface="Wingdings" panose="05000000000000000000" pitchFamily="2" charset="2"/>
              <a:buChar char="l"/>
            </a:pPr>
            <a:r>
              <a:rPr lang="en-US" sz="2600" dirty="0">
                <a:latin typeface="Arial" panose="020B0604020202020204" pitchFamily="34" charset="0"/>
              </a:rPr>
              <a:t>Some of these, including film director </a:t>
            </a:r>
            <a:r>
              <a:rPr lang="en-US" sz="2600" dirty="0" err="1">
                <a:latin typeface="Arial" panose="020B0604020202020204" pitchFamily="34" charset="0"/>
              </a:rPr>
              <a:t>Elia</a:t>
            </a:r>
            <a:r>
              <a:rPr lang="en-US" sz="2600" dirty="0">
                <a:latin typeface="Arial" panose="020B0604020202020204" pitchFamily="34" charset="0"/>
              </a:rPr>
              <a:t> Kazan, testified for the committee to avoid prison sentences.</a:t>
            </a:r>
          </a:p>
          <a:p>
            <a:pPr eaLnBrk="1" hangingPunct="1">
              <a:lnSpc>
                <a:spcPct val="80000"/>
              </a:lnSpc>
              <a:spcBef>
                <a:spcPct val="20000"/>
              </a:spcBef>
              <a:buClr>
                <a:schemeClr val="hlink"/>
              </a:buClr>
              <a:buSzPct val="75000"/>
              <a:buFont typeface="Wingdings" panose="05000000000000000000" pitchFamily="2" charset="2"/>
              <a:buChar char="l"/>
            </a:pPr>
            <a:r>
              <a:rPr lang="en-US" sz="2600" dirty="0">
                <a:latin typeface="Arial" panose="020B0604020202020204" pitchFamily="34" charset="0"/>
              </a:rPr>
              <a:t> The Hollywood Ten, a group of entertainers, refused to testify and were convicted of contempt and sentenced to up to one year in prison. </a:t>
            </a:r>
          </a:p>
          <a:p>
            <a:pPr eaLnBrk="1" hangingPunct="1">
              <a:lnSpc>
                <a:spcPct val="80000"/>
              </a:lnSpc>
              <a:spcBef>
                <a:spcPct val="20000"/>
              </a:spcBef>
              <a:buClr>
                <a:schemeClr val="hlink"/>
              </a:buClr>
              <a:buSzPct val="75000"/>
              <a:buFont typeface="Wingdings" panose="05000000000000000000" pitchFamily="2" charset="2"/>
              <a:buNone/>
            </a:pPr>
            <a:endParaRPr lang="en-US" sz="2400" dirty="0">
              <a:latin typeface="Arial" panose="020B0604020202020204" pitchFamily="34" charset="0"/>
            </a:endParaRPr>
          </a:p>
        </p:txBody>
      </p:sp>
      <p:pic>
        <p:nvPicPr>
          <p:cNvPr id="15366" name="Picture 5" descr="hua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175" y="5064760"/>
            <a:ext cx="14541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6" descr="J. Parnell Thomas swearing in the first witnes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497" y="868680"/>
            <a:ext cx="30575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7" descr="Alger Hiss facing perjury charg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27984" y="646601"/>
            <a:ext cx="15351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8729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5EF00B2-4C0F-4DAF-A0E8-152F643BD2E8}" type="slidenum">
              <a:rPr lang="en-US"/>
              <a:pPr/>
              <a:t>19</a:t>
            </a:fld>
            <a:endParaRPr lang="en-US"/>
          </a:p>
        </p:txBody>
      </p:sp>
      <p:sp>
        <p:nvSpPr>
          <p:cNvPr id="16387" name="Rectangle 2"/>
          <p:cNvSpPr>
            <a:spLocks noGrp="1" noChangeArrowheads="1"/>
          </p:cNvSpPr>
          <p:nvPr>
            <p:ph type="title"/>
          </p:nvPr>
        </p:nvSpPr>
        <p:spPr/>
        <p:txBody>
          <a:bodyPr/>
          <a:lstStyle/>
          <a:p>
            <a:pPr eaLnBrk="1" hangingPunct="1"/>
            <a:r>
              <a:rPr lang="en-US" smtClean="0"/>
              <a:t>Blacklisting</a:t>
            </a:r>
          </a:p>
        </p:txBody>
      </p:sp>
      <p:sp>
        <p:nvSpPr>
          <p:cNvPr id="16388" name="Rectangle 3"/>
          <p:cNvSpPr>
            <a:spLocks noGrp="1" noChangeArrowheads="1"/>
          </p:cNvSpPr>
          <p:nvPr>
            <p:ph type="body" idx="1"/>
          </p:nvPr>
        </p:nvSpPr>
        <p:spPr>
          <a:xfrm>
            <a:off x="596900" y="2540001"/>
            <a:ext cx="6184900" cy="5635626"/>
          </a:xfrm>
          <a:noFill/>
        </p:spPr>
        <p:txBody>
          <a:bodyPr/>
          <a:lstStyle/>
          <a:p>
            <a:pPr eaLnBrk="1" hangingPunct="1"/>
            <a:r>
              <a:rPr lang="en-US" sz="2400" dirty="0"/>
              <a:t>Over 300 entertainers were placed on a blacklist for possible communist views and were thus forbidden to work for major Hollywood studios (many of these were writers who worked under pseudonyms). </a:t>
            </a:r>
          </a:p>
          <a:p>
            <a:pPr eaLnBrk="1" hangingPunct="1"/>
            <a:r>
              <a:rPr lang="en-US" sz="2400" dirty="0"/>
              <a:t>Arthur Miller was one of those blacklisted.</a:t>
            </a:r>
          </a:p>
        </p:txBody>
      </p:sp>
      <p:pic>
        <p:nvPicPr>
          <p:cNvPr id="16389" name="Picture 4" descr="The Hollywood T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971801"/>
            <a:ext cx="3429000" cy="330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7755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9/16</a:t>
            </a:r>
            <a:endParaRPr lang="en-US" dirty="0"/>
          </a:p>
        </p:txBody>
      </p:sp>
      <p:sp>
        <p:nvSpPr>
          <p:cNvPr id="3" name="Content Placeholder 2"/>
          <p:cNvSpPr>
            <a:spLocks noGrp="1"/>
          </p:cNvSpPr>
          <p:nvPr>
            <p:ph idx="1"/>
          </p:nvPr>
        </p:nvSpPr>
        <p:spPr/>
        <p:txBody>
          <a:bodyPr/>
          <a:lstStyle/>
          <a:p>
            <a:r>
              <a:rPr lang="en-US" dirty="0" smtClean="0"/>
              <a:t>SSR</a:t>
            </a:r>
          </a:p>
          <a:p>
            <a:r>
              <a:rPr lang="en-US" dirty="0" smtClean="0"/>
              <a:t>Run-on Practice </a:t>
            </a:r>
          </a:p>
          <a:p>
            <a:r>
              <a:rPr lang="en-US" dirty="0" smtClean="0"/>
              <a:t>Article, Equality</a:t>
            </a:r>
            <a:endParaRPr lang="en-US" dirty="0"/>
          </a:p>
        </p:txBody>
      </p:sp>
    </p:spTree>
    <p:extLst>
      <p:ext uri="{BB962C8B-B14F-4D97-AF65-F5344CB8AC3E}">
        <p14:creationId xmlns:p14="http://schemas.microsoft.com/office/powerpoint/2010/main" val="884905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84FE14A-9FEB-4EF8-9134-3664F6AAC333}" type="slidenum">
              <a:rPr lang="en-US"/>
              <a:pPr/>
              <a:t>20</a:t>
            </a:fld>
            <a:endParaRPr lang="en-US"/>
          </a:p>
        </p:txBody>
      </p:sp>
      <p:sp>
        <p:nvSpPr>
          <p:cNvPr id="17411" name="Rectangle 2"/>
          <p:cNvSpPr>
            <a:spLocks noGrp="1" noChangeArrowheads="1"/>
          </p:cNvSpPr>
          <p:nvPr>
            <p:ph type="title"/>
          </p:nvPr>
        </p:nvSpPr>
        <p:spPr/>
        <p:txBody>
          <a:bodyPr/>
          <a:lstStyle/>
          <a:p>
            <a:pPr eaLnBrk="1" hangingPunct="1"/>
            <a:r>
              <a:rPr lang="en-US" smtClean="0"/>
              <a:t>The Red Scare</a:t>
            </a:r>
          </a:p>
        </p:txBody>
      </p:sp>
      <p:sp>
        <p:nvSpPr>
          <p:cNvPr id="17412" name="Rectangle 3"/>
          <p:cNvSpPr>
            <a:spLocks noGrp="1" noChangeArrowheads="1"/>
          </p:cNvSpPr>
          <p:nvPr>
            <p:ph type="body" idx="1"/>
          </p:nvPr>
        </p:nvSpPr>
        <p:spPr/>
        <p:txBody>
          <a:bodyPr>
            <a:normAutofit/>
          </a:bodyPr>
          <a:lstStyle/>
          <a:p>
            <a:pPr eaLnBrk="1" hangingPunct="1"/>
            <a:r>
              <a:rPr lang="en-US" sz="3600" dirty="0" smtClean="0"/>
              <a:t>A time of paranoia and hysteria over communism.</a:t>
            </a:r>
          </a:p>
          <a:p>
            <a:pPr eaLnBrk="1" hangingPunct="1"/>
            <a:r>
              <a:rPr lang="en-US" sz="3600" dirty="0" smtClean="0"/>
              <a:t>Many government officials were involved or accused.</a:t>
            </a:r>
          </a:p>
          <a:p>
            <a:pPr eaLnBrk="1" hangingPunct="1"/>
            <a:r>
              <a:rPr lang="en-US" sz="3600" dirty="0" smtClean="0"/>
              <a:t>Many writers, actors, and directors lost their jobs. </a:t>
            </a:r>
          </a:p>
          <a:p>
            <a:pPr eaLnBrk="1" hangingPunct="1"/>
            <a:r>
              <a:rPr lang="en-US" sz="3600" dirty="0" smtClean="0"/>
              <a:t>Many named names to save their own careers.</a:t>
            </a:r>
          </a:p>
        </p:txBody>
      </p:sp>
    </p:spTree>
    <p:extLst>
      <p:ext uri="{BB962C8B-B14F-4D97-AF65-F5344CB8AC3E}">
        <p14:creationId xmlns:p14="http://schemas.microsoft.com/office/powerpoint/2010/main" val="384489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sz="3200" dirty="0" smtClean="0"/>
              <a:t>Read the Overture</a:t>
            </a:r>
          </a:p>
          <a:p>
            <a:r>
              <a:rPr lang="en-US" sz="3200" dirty="0" smtClean="0"/>
              <a:t>Pages 1216-1218</a:t>
            </a:r>
            <a:endParaRPr lang="en-US" sz="3200" dirty="0"/>
          </a:p>
        </p:txBody>
      </p:sp>
    </p:spTree>
    <p:extLst>
      <p:ext uri="{BB962C8B-B14F-4D97-AF65-F5344CB8AC3E}">
        <p14:creationId xmlns:p14="http://schemas.microsoft.com/office/powerpoint/2010/main" val="4154773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9/19</a:t>
            </a:r>
            <a:endParaRPr lang="en-US" dirty="0"/>
          </a:p>
        </p:txBody>
      </p:sp>
      <p:sp>
        <p:nvSpPr>
          <p:cNvPr id="3" name="Content Placeholder 2"/>
          <p:cNvSpPr>
            <a:spLocks noGrp="1"/>
          </p:cNvSpPr>
          <p:nvPr>
            <p:ph idx="1"/>
          </p:nvPr>
        </p:nvSpPr>
        <p:spPr/>
        <p:txBody>
          <a:bodyPr/>
          <a:lstStyle/>
          <a:p>
            <a:r>
              <a:rPr lang="en-US" dirty="0" smtClean="0"/>
              <a:t>SAT Practice</a:t>
            </a:r>
          </a:p>
          <a:p>
            <a:r>
              <a:rPr lang="en-US" dirty="0" smtClean="0"/>
              <a:t>The Crucible Background PowerPoint, Salem </a:t>
            </a:r>
            <a:r>
              <a:rPr lang="en-US" dirty="0" err="1" smtClean="0"/>
              <a:t>Witchtrials</a:t>
            </a:r>
            <a:endParaRPr lang="en-US" dirty="0"/>
          </a:p>
        </p:txBody>
      </p:sp>
    </p:spTree>
    <p:extLst>
      <p:ext uri="{BB962C8B-B14F-4D97-AF65-F5344CB8AC3E}">
        <p14:creationId xmlns:p14="http://schemas.microsoft.com/office/powerpoint/2010/main" val="2023887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Reading… SAT…</a:t>
            </a:r>
            <a:endParaRPr lang="en-US" dirty="0"/>
          </a:p>
        </p:txBody>
      </p:sp>
      <p:sp>
        <p:nvSpPr>
          <p:cNvPr id="3" name="Content Placeholder 2"/>
          <p:cNvSpPr>
            <a:spLocks noGrp="1"/>
          </p:cNvSpPr>
          <p:nvPr>
            <p:ph idx="1"/>
          </p:nvPr>
        </p:nvSpPr>
        <p:spPr/>
        <p:txBody>
          <a:bodyPr>
            <a:normAutofit/>
          </a:bodyPr>
          <a:lstStyle/>
          <a:p>
            <a:r>
              <a:rPr lang="en-US" b="1" dirty="0" smtClean="0"/>
              <a:t>When Susan, the manager of the clothing store where Nathan shopped, ------- his complaints, he became so ------- that he resolved to take his business to a competing retailer.</a:t>
            </a:r>
          </a:p>
          <a:p>
            <a:pPr marL="0" indent="0">
              <a:buNone/>
            </a:pPr>
            <a:endParaRPr lang="en-US" b="1" dirty="0" smtClean="0"/>
          </a:p>
          <a:p>
            <a:pPr marL="514350" indent="-514350">
              <a:buFont typeface="+mj-lt"/>
              <a:buAutoNum type="alphaUcPeriod"/>
            </a:pPr>
            <a:r>
              <a:rPr lang="en-US" b="1" dirty="0" smtClean="0"/>
              <a:t>exaggerated... exhilarated</a:t>
            </a:r>
          </a:p>
          <a:p>
            <a:pPr marL="514350" indent="-514350">
              <a:buFont typeface="+mj-lt"/>
              <a:buAutoNum type="alphaUcPeriod"/>
            </a:pPr>
            <a:r>
              <a:rPr lang="en-US" b="1" dirty="0" smtClean="0"/>
              <a:t>disregarded… gratified</a:t>
            </a:r>
          </a:p>
          <a:p>
            <a:pPr marL="514350" indent="-514350">
              <a:buFont typeface="+mj-lt"/>
              <a:buAutoNum type="alphaUcPeriod"/>
            </a:pPr>
            <a:r>
              <a:rPr lang="en-US" b="1" dirty="0" smtClean="0"/>
              <a:t>heeded… despondent</a:t>
            </a:r>
          </a:p>
          <a:p>
            <a:pPr marL="514350" indent="-514350">
              <a:buFont typeface="+mj-lt"/>
              <a:buAutoNum type="alphaUcPeriod"/>
            </a:pPr>
            <a:r>
              <a:rPr lang="en-US" b="1" dirty="0" smtClean="0"/>
              <a:t>ridiculed… unscrupulous</a:t>
            </a:r>
          </a:p>
          <a:p>
            <a:pPr marL="514350" indent="-514350">
              <a:buFont typeface="+mj-lt"/>
              <a:buAutoNum type="alphaUcPeriod"/>
            </a:pPr>
            <a:r>
              <a:rPr lang="en-US" b="1" dirty="0" smtClean="0"/>
              <a:t>trivialized… exasperated</a:t>
            </a:r>
            <a:endParaRPr lang="en-US" b="1" dirty="0"/>
          </a:p>
        </p:txBody>
      </p:sp>
    </p:spTree>
    <p:extLst>
      <p:ext uri="{BB962C8B-B14F-4D97-AF65-F5344CB8AC3E}">
        <p14:creationId xmlns:p14="http://schemas.microsoft.com/office/powerpoint/2010/main" val="148424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marL="0" indent="0">
              <a:buNone/>
            </a:pPr>
            <a:r>
              <a:rPr lang="en-US" b="1" dirty="0" smtClean="0"/>
              <a:t>E. trivialized</a:t>
            </a:r>
            <a:r>
              <a:rPr lang="en-US" b="1" dirty="0"/>
              <a:t>… </a:t>
            </a:r>
            <a:r>
              <a:rPr lang="en-US" b="1" dirty="0" smtClean="0"/>
              <a:t>exasperated</a:t>
            </a:r>
          </a:p>
          <a:p>
            <a:pPr marL="0" indent="0">
              <a:buNone/>
            </a:pPr>
            <a:endParaRPr lang="en-US" b="1" dirty="0"/>
          </a:p>
          <a:p>
            <a:pPr marL="0" indent="0">
              <a:buNone/>
            </a:pPr>
            <a:endParaRPr lang="en-US" b="1" dirty="0" smtClean="0"/>
          </a:p>
          <a:p>
            <a:pPr marL="0" indent="0">
              <a:buNone/>
            </a:pPr>
            <a:r>
              <a:rPr lang="en-US" b="1" dirty="0" smtClean="0"/>
              <a:t>A seven on the scale</a:t>
            </a:r>
          </a:p>
          <a:p>
            <a:pPr marL="0" indent="0">
              <a:buNone/>
            </a:pPr>
            <a:r>
              <a:rPr lang="en-US" b="1" dirty="0" smtClean="0"/>
              <a:t>Only 39% of FC students answered correctly</a:t>
            </a:r>
            <a:endParaRPr lang="en-US" b="1" dirty="0"/>
          </a:p>
          <a:p>
            <a:pPr marL="0" indent="0">
              <a:buNone/>
            </a:pPr>
            <a:endParaRPr lang="en-US" dirty="0"/>
          </a:p>
        </p:txBody>
      </p:sp>
    </p:spTree>
    <p:extLst>
      <p:ext uri="{BB962C8B-B14F-4D97-AF65-F5344CB8AC3E}">
        <p14:creationId xmlns:p14="http://schemas.microsoft.com/office/powerpoint/2010/main" val="3787234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31CDCC9-EE3B-4E1F-936F-96DB6A504B77}" type="slidenum">
              <a:rPr lang="en-US"/>
              <a:pPr/>
              <a:t>25</a:t>
            </a:fld>
            <a:endParaRPr lang="en-US"/>
          </a:p>
        </p:txBody>
      </p:sp>
      <p:sp>
        <p:nvSpPr>
          <p:cNvPr id="18435" name="Rectangle 2"/>
          <p:cNvSpPr>
            <a:spLocks noGrp="1" noChangeArrowheads="1"/>
          </p:cNvSpPr>
          <p:nvPr>
            <p:ph type="title"/>
          </p:nvPr>
        </p:nvSpPr>
        <p:spPr/>
        <p:txBody>
          <a:bodyPr/>
          <a:lstStyle/>
          <a:p>
            <a:pPr eaLnBrk="1" hangingPunct="1"/>
            <a:r>
              <a:rPr lang="en-US" smtClean="0"/>
              <a:t>Salem, 1692</a:t>
            </a:r>
          </a:p>
        </p:txBody>
      </p:sp>
      <p:pic>
        <p:nvPicPr>
          <p:cNvPr id="18436"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90800" y="1600201"/>
            <a:ext cx="6934200" cy="4530725"/>
          </a:xfrm>
        </p:spPr>
      </p:pic>
    </p:spTree>
    <p:extLst>
      <p:ext uri="{BB962C8B-B14F-4D97-AF65-F5344CB8AC3E}">
        <p14:creationId xmlns:p14="http://schemas.microsoft.com/office/powerpoint/2010/main" val="2414556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3C7DD1A-167A-491C-ABE9-83170C19B1AB}" type="slidenum">
              <a:rPr lang="en-US"/>
              <a:pPr/>
              <a:t>26</a:t>
            </a:fld>
            <a:endParaRPr lang="en-US"/>
          </a:p>
        </p:txBody>
      </p:sp>
      <p:sp>
        <p:nvSpPr>
          <p:cNvPr id="43010" name="Text Box 2"/>
          <p:cNvSpPr txBox="1">
            <a:spLocks noChangeArrowheads="1"/>
          </p:cNvSpPr>
          <p:nvPr/>
        </p:nvSpPr>
        <p:spPr bwMode="auto">
          <a:xfrm>
            <a:off x="685799" y="1676400"/>
            <a:ext cx="10919391" cy="4031873"/>
          </a:xfrm>
          <a:prstGeom prst="rect">
            <a:avLst/>
          </a:prstGeom>
          <a:noFill/>
          <a:ln w="9525">
            <a:noFill/>
            <a:miter lim="800000"/>
            <a:headEnd/>
            <a:tailEnd/>
          </a:ln>
          <a:effectLst/>
        </p:spPr>
        <p:txBody>
          <a:bodyPr wrap="square">
            <a:spAutoFit/>
          </a:bodyPr>
          <a:lstStyle/>
          <a:p>
            <a:pPr>
              <a:spcBef>
                <a:spcPct val="50000"/>
              </a:spcBef>
              <a:buFontTx/>
              <a:buChar char="•"/>
              <a:defRPr/>
            </a:pPr>
            <a:r>
              <a:rPr lang="en-US" sz="3200" b="1" dirty="0">
                <a:effectLst>
                  <a:outerShdw blurRad="38100" dist="38100" dir="2700000" algn="tl">
                    <a:srgbClr val="C0C0C0"/>
                  </a:outerShdw>
                </a:effectLst>
                <a:latin typeface="Garamond" pitchFamily="18" charset="0"/>
              </a:rPr>
              <a:t>In the 1600s, Puritans settled on the East coast of the United States. </a:t>
            </a:r>
          </a:p>
          <a:p>
            <a:pPr>
              <a:spcBef>
                <a:spcPct val="50000"/>
              </a:spcBef>
              <a:buFontTx/>
              <a:buChar char="•"/>
              <a:defRPr/>
            </a:pPr>
            <a:r>
              <a:rPr lang="en-US" sz="3200" b="1" dirty="0">
                <a:effectLst>
                  <a:outerShdw blurRad="38100" dist="38100" dir="2700000" algn="tl">
                    <a:srgbClr val="C0C0C0"/>
                  </a:outerShdw>
                </a:effectLst>
                <a:latin typeface="Garamond" pitchFamily="18" charset="0"/>
              </a:rPr>
              <a:t>They brought with them the hope of religious freedom, but instead became embroiled in hysteria over the existence of witches. </a:t>
            </a:r>
          </a:p>
          <a:p>
            <a:pPr>
              <a:spcBef>
                <a:spcPct val="50000"/>
              </a:spcBef>
              <a:buFontTx/>
              <a:buChar char="•"/>
              <a:defRPr/>
            </a:pPr>
            <a:r>
              <a:rPr lang="en-US" sz="3200" b="1" dirty="0">
                <a:effectLst>
                  <a:outerShdw blurRad="38100" dist="38100" dir="2700000" algn="tl">
                    <a:srgbClr val="C0C0C0"/>
                  </a:outerShdw>
                </a:effectLst>
                <a:latin typeface="Garamond" pitchFamily="18" charset="0"/>
              </a:rPr>
              <a:t>They had been persecuted in their native England, but they created a theocracy and eventually persecuted others.</a:t>
            </a:r>
            <a:r>
              <a:rPr lang="en-US" sz="3200" dirty="0">
                <a:latin typeface="Garamond" pitchFamily="18" charset="0"/>
              </a:rPr>
              <a:t> </a:t>
            </a:r>
            <a:endParaRPr lang="en-US" sz="2400" dirty="0">
              <a:latin typeface="Times" charset="0"/>
            </a:endParaRPr>
          </a:p>
        </p:txBody>
      </p:sp>
      <p:sp>
        <p:nvSpPr>
          <p:cNvPr id="19460" name="Rectangle 3"/>
          <p:cNvSpPr>
            <a:spLocks noChangeArrowheads="1"/>
          </p:cNvSpPr>
          <p:nvPr/>
        </p:nvSpPr>
        <p:spPr bwMode="auto">
          <a:xfrm>
            <a:off x="2514601" y="685800"/>
            <a:ext cx="6708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sz="3600">
                <a:solidFill>
                  <a:schemeClr val="tx2"/>
                </a:solidFill>
              </a:rPr>
              <a:t>The Puritans in Salem, 1692</a:t>
            </a:r>
          </a:p>
        </p:txBody>
      </p:sp>
    </p:spTree>
    <p:extLst>
      <p:ext uri="{BB962C8B-B14F-4D97-AF65-F5344CB8AC3E}">
        <p14:creationId xmlns:p14="http://schemas.microsoft.com/office/powerpoint/2010/main" val="635710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EE403BB-7A56-455F-8613-CCB54E3E04A1}" type="slidenum">
              <a:rPr lang="en-US"/>
              <a:pPr/>
              <a:t>27</a:t>
            </a:fld>
            <a:endParaRPr lang="en-US"/>
          </a:p>
        </p:txBody>
      </p:sp>
      <p:sp>
        <p:nvSpPr>
          <p:cNvPr id="20483" name="Rectangle 2"/>
          <p:cNvSpPr>
            <a:spLocks noGrp="1" noChangeArrowheads="1"/>
          </p:cNvSpPr>
          <p:nvPr>
            <p:ph type="title"/>
          </p:nvPr>
        </p:nvSpPr>
        <p:spPr/>
        <p:txBody>
          <a:bodyPr/>
          <a:lstStyle/>
          <a:p>
            <a:pPr eaLnBrk="1" hangingPunct="1"/>
            <a:r>
              <a:rPr lang="en-US" smtClean="0"/>
              <a:t>Theocracy-</a:t>
            </a:r>
          </a:p>
        </p:txBody>
      </p:sp>
      <p:sp>
        <p:nvSpPr>
          <p:cNvPr id="20484" name="Rectangle 3"/>
          <p:cNvSpPr>
            <a:spLocks noGrp="1" noChangeArrowheads="1"/>
          </p:cNvSpPr>
          <p:nvPr>
            <p:ph type="body" idx="1"/>
          </p:nvPr>
        </p:nvSpPr>
        <p:spPr/>
        <p:txBody>
          <a:bodyPr/>
          <a:lstStyle/>
          <a:p>
            <a:pPr marL="533400" indent="-533400"/>
            <a:r>
              <a:rPr lang="en-US" b="1" smtClean="0"/>
              <a:t>government by god:</a:t>
            </a:r>
            <a:r>
              <a:rPr lang="en-US" smtClean="0"/>
              <a:t> government by a god or by priests </a:t>
            </a:r>
          </a:p>
          <a:p>
            <a:pPr marL="533400" indent="-533400"/>
            <a:r>
              <a:rPr lang="en-US" b="1" smtClean="0"/>
              <a:t>community governed by god:</a:t>
            </a:r>
            <a:r>
              <a:rPr lang="en-US" smtClean="0"/>
              <a:t> a community governed by a god or priests</a:t>
            </a:r>
          </a:p>
          <a:p>
            <a:pPr marL="533400" indent="-533400"/>
            <a:r>
              <a:rPr lang="en-US" smtClean="0"/>
              <a:t>Greek roots:</a:t>
            </a:r>
          </a:p>
          <a:p>
            <a:pPr marL="914400" lvl="1" indent="-457200"/>
            <a:r>
              <a:rPr lang="en-US" smtClean="0"/>
              <a:t>Theo is a root meaning “God”</a:t>
            </a:r>
          </a:p>
          <a:p>
            <a:pPr marL="914400" lvl="1" indent="-457200"/>
            <a:r>
              <a:rPr lang="en-US" smtClean="0"/>
              <a:t>Cracy is a root meaning “government”</a:t>
            </a:r>
          </a:p>
          <a:p>
            <a:pPr marL="914400" lvl="1" indent="-457200"/>
            <a:endParaRPr lang="en-US" smtClean="0"/>
          </a:p>
          <a:p>
            <a:pPr marL="914400" lvl="1" indent="-457200"/>
            <a:r>
              <a:rPr lang="en-US" smtClean="0"/>
              <a:t>Can you think of any current-day governments that are run by a theocracy?</a:t>
            </a:r>
          </a:p>
          <a:p>
            <a:pPr marL="914400" lvl="1" indent="-457200">
              <a:buNone/>
            </a:pPr>
            <a:endParaRPr lang="en-US" smtClean="0"/>
          </a:p>
        </p:txBody>
      </p:sp>
    </p:spTree>
    <p:extLst>
      <p:ext uri="{BB962C8B-B14F-4D97-AF65-F5344CB8AC3E}">
        <p14:creationId xmlns:p14="http://schemas.microsoft.com/office/powerpoint/2010/main" val="1684341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5320F5A-49D9-4DDC-A595-77AE34519BF0}" type="slidenum">
              <a:rPr lang="en-US"/>
              <a:pPr/>
              <a:t>28</a:t>
            </a:fld>
            <a:endParaRPr lang="en-US"/>
          </a:p>
        </p:txBody>
      </p:sp>
      <p:sp>
        <p:nvSpPr>
          <p:cNvPr id="44035" name="Text Box 3"/>
          <p:cNvSpPr txBox="1">
            <a:spLocks noChangeArrowheads="1"/>
          </p:cNvSpPr>
          <p:nvPr/>
        </p:nvSpPr>
        <p:spPr bwMode="auto">
          <a:xfrm>
            <a:off x="838200" y="1374604"/>
            <a:ext cx="9550400" cy="4616648"/>
          </a:xfrm>
          <a:prstGeom prst="rect">
            <a:avLst/>
          </a:prstGeom>
          <a:noFill/>
          <a:ln w="9525">
            <a:noFill/>
            <a:miter lim="800000"/>
            <a:headEnd/>
            <a:tailEnd/>
          </a:ln>
          <a:effectLst/>
        </p:spPr>
        <p:txBody>
          <a:bodyPr wrap="square">
            <a:spAutoFit/>
          </a:bodyPr>
          <a:lstStyle/>
          <a:p>
            <a:pPr>
              <a:spcBef>
                <a:spcPct val="50000"/>
              </a:spcBef>
              <a:defRPr/>
            </a:pPr>
            <a:r>
              <a:rPr lang="en-US" sz="2800" b="1" dirty="0">
                <a:effectLst>
                  <a:outerShdw blurRad="38100" dist="38100" dir="2700000" algn="tl">
                    <a:srgbClr val="C0C0C0"/>
                  </a:outerShdw>
                </a:effectLst>
                <a:latin typeface="Garamond" pitchFamily="18" charset="0"/>
              </a:rPr>
              <a:t>The accused… </a:t>
            </a:r>
          </a:p>
          <a:p>
            <a:pPr>
              <a:spcBef>
                <a:spcPct val="50000"/>
              </a:spcBef>
              <a:defRPr/>
            </a:pPr>
            <a:r>
              <a:rPr lang="en-US" sz="2800" b="1" dirty="0">
                <a:effectLst>
                  <a:outerShdw blurRad="38100" dist="38100" dir="2700000" algn="tl">
                    <a:srgbClr val="C0C0C0"/>
                  </a:outerShdw>
                </a:effectLst>
                <a:latin typeface="Garamond" pitchFamily="18" charset="0"/>
              </a:rPr>
              <a:t>1. Most of those accused of being witches were </a:t>
            </a:r>
            <a:r>
              <a:rPr lang="en-US" sz="2800" b="1" i="1" dirty="0">
                <a:effectLst>
                  <a:outerShdw blurRad="38100" dist="38100" dir="2700000" algn="tl">
                    <a:srgbClr val="C0C0C0"/>
                  </a:outerShdw>
                </a:effectLst>
                <a:latin typeface="Garamond" pitchFamily="18" charset="0"/>
              </a:rPr>
              <a:t>women</a:t>
            </a:r>
            <a:r>
              <a:rPr lang="en-US" sz="2800" b="1" dirty="0">
                <a:effectLst>
                  <a:outerShdw blurRad="38100" dist="38100" dir="2700000" algn="tl">
                    <a:srgbClr val="C0C0C0"/>
                  </a:outerShdw>
                </a:effectLst>
                <a:latin typeface="Garamond" pitchFamily="18" charset="0"/>
              </a:rPr>
              <a:t>. </a:t>
            </a:r>
          </a:p>
          <a:p>
            <a:pPr>
              <a:spcBef>
                <a:spcPct val="50000"/>
              </a:spcBef>
              <a:defRPr/>
            </a:pPr>
            <a:r>
              <a:rPr lang="en-US" sz="2800" b="1" dirty="0">
                <a:effectLst>
                  <a:outerShdw blurRad="38100" dist="38100" dir="2700000" algn="tl">
                    <a:srgbClr val="C0C0C0"/>
                  </a:outerShdw>
                </a:effectLst>
                <a:latin typeface="Garamond" pitchFamily="18" charset="0"/>
              </a:rPr>
              <a:t>2. Many were </a:t>
            </a:r>
            <a:r>
              <a:rPr lang="en-US" sz="2800" b="1" i="1" dirty="0">
                <a:effectLst>
                  <a:outerShdw blurRad="38100" dist="38100" dir="2700000" algn="tl">
                    <a:srgbClr val="C0C0C0"/>
                  </a:outerShdw>
                </a:effectLst>
                <a:latin typeface="Garamond" pitchFamily="18" charset="0"/>
              </a:rPr>
              <a:t>healers</a:t>
            </a:r>
            <a:r>
              <a:rPr lang="en-US" sz="2800" b="1" dirty="0">
                <a:effectLst>
                  <a:outerShdw blurRad="38100" dist="38100" dir="2700000" algn="tl">
                    <a:srgbClr val="C0C0C0"/>
                  </a:outerShdw>
                </a:effectLst>
                <a:latin typeface="Garamond" pitchFamily="18" charset="0"/>
              </a:rPr>
              <a:t>, and used plants to heal people. </a:t>
            </a:r>
          </a:p>
          <a:p>
            <a:pPr>
              <a:spcBef>
                <a:spcPct val="50000"/>
              </a:spcBef>
              <a:defRPr/>
            </a:pPr>
            <a:r>
              <a:rPr lang="en-US" sz="2800" b="1" dirty="0">
                <a:effectLst>
                  <a:outerShdw blurRad="38100" dist="38100" dir="2700000" algn="tl">
                    <a:srgbClr val="C0C0C0"/>
                  </a:outerShdw>
                </a:effectLst>
                <a:latin typeface="Garamond" pitchFamily="18" charset="0"/>
              </a:rPr>
              <a:t>	What would we call these people today?</a:t>
            </a:r>
          </a:p>
          <a:p>
            <a:pPr>
              <a:spcBef>
                <a:spcPct val="50000"/>
              </a:spcBef>
              <a:defRPr/>
            </a:pPr>
            <a:r>
              <a:rPr lang="en-US" sz="2800" b="1" dirty="0">
                <a:effectLst>
                  <a:outerShdw blurRad="38100" dist="38100" dir="2700000" algn="tl">
                    <a:srgbClr val="C0C0C0"/>
                  </a:outerShdw>
                </a:effectLst>
                <a:latin typeface="Garamond" pitchFamily="18" charset="0"/>
              </a:rPr>
              <a:t>3. Many were </a:t>
            </a:r>
            <a:r>
              <a:rPr lang="en-US" sz="2800" b="1" i="1" dirty="0">
                <a:effectLst>
                  <a:outerShdw blurRad="38100" dist="38100" dir="2700000" algn="tl">
                    <a:srgbClr val="C0C0C0"/>
                  </a:outerShdw>
                </a:effectLst>
                <a:latin typeface="Garamond" pitchFamily="18" charset="0"/>
              </a:rPr>
              <a:t>without family</a:t>
            </a:r>
            <a:r>
              <a:rPr lang="en-US" sz="2800" b="1" dirty="0">
                <a:effectLst>
                  <a:outerShdw blurRad="38100" dist="38100" dir="2700000" algn="tl">
                    <a:srgbClr val="C0C0C0"/>
                  </a:outerShdw>
                </a:effectLst>
                <a:latin typeface="Garamond" pitchFamily="18" charset="0"/>
              </a:rPr>
              <a:t>, and this made them easy targets. </a:t>
            </a:r>
          </a:p>
          <a:p>
            <a:pPr>
              <a:spcBef>
                <a:spcPct val="50000"/>
              </a:spcBef>
              <a:defRPr/>
            </a:pPr>
            <a:r>
              <a:rPr lang="en-US" sz="2800" b="1" dirty="0">
                <a:effectLst>
                  <a:outerShdw blurRad="38100" dist="38100" dir="2700000" algn="tl">
                    <a:srgbClr val="C0C0C0"/>
                  </a:outerShdw>
                </a:effectLst>
                <a:latin typeface="Garamond" pitchFamily="18" charset="0"/>
              </a:rPr>
              <a:t>4. They were people who did not fit in with the </a:t>
            </a:r>
            <a:r>
              <a:rPr lang="en-US" sz="2800" b="1" i="1" dirty="0">
                <a:effectLst>
                  <a:outerShdw blurRad="38100" dist="38100" dir="2700000" algn="tl">
                    <a:srgbClr val="C0C0C0"/>
                  </a:outerShdw>
                </a:effectLst>
                <a:latin typeface="Garamond" pitchFamily="18" charset="0"/>
              </a:rPr>
              <a:t>mainstream</a:t>
            </a:r>
            <a:r>
              <a:rPr lang="en-US" sz="2800" b="1" dirty="0">
                <a:effectLst>
                  <a:outerShdw blurRad="38100" dist="38100" dir="2700000" algn="tl">
                    <a:srgbClr val="C0C0C0"/>
                  </a:outerShdw>
                </a:effectLst>
                <a:latin typeface="Garamond" pitchFamily="18" charset="0"/>
              </a:rPr>
              <a:t> for some reason.</a:t>
            </a:r>
            <a:endParaRPr lang="en-US" sz="2400" dirty="0">
              <a:latin typeface="Times" charset="0"/>
            </a:endParaRPr>
          </a:p>
        </p:txBody>
      </p:sp>
      <p:sp>
        <p:nvSpPr>
          <p:cNvPr id="21508" name="Rectangle 4"/>
          <p:cNvSpPr>
            <a:spLocks noChangeArrowheads="1"/>
          </p:cNvSpPr>
          <p:nvPr/>
        </p:nvSpPr>
        <p:spPr bwMode="auto">
          <a:xfrm>
            <a:off x="2590801" y="457200"/>
            <a:ext cx="7953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sz="3600">
                <a:solidFill>
                  <a:schemeClr val="tx2"/>
                </a:solidFill>
              </a:rPr>
              <a:t>Characteristics of those accused…</a:t>
            </a:r>
          </a:p>
        </p:txBody>
      </p:sp>
    </p:spTree>
    <p:extLst>
      <p:ext uri="{BB962C8B-B14F-4D97-AF65-F5344CB8AC3E}">
        <p14:creationId xmlns:p14="http://schemas.microsoft.com/office/powerpoint/2010/main" val="1787334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20A2CA9-088A-4863-A9B6-42EB2C87FBDA}" type="slidenum">
              <a:rPr lang="en-US"/>
              <a:pPr/>
              <a:t>29</a:t>
            </a:fld>
            <a:endParaRPr lang="en-US"/>
          </a:p>
        </p:txBody>
      </p:sp>
      <p:sp>
        <p:nvSpPr>
          <p:cNvPr id="45058" name="Text Box 2"/>
          <p:cNvSpPr txBox="1">
            <a:spLocks noChangeArrowheads="1"/>
          </p:cNvSpPr>
          <p:nvPr/>
        </p:nvSpPr>
        <p:spPr bwMode="auto">
          <a:xfrm>
            <a:off x="431800" y="1981200"/>
            <a:ext cx="9626600" cy="3539430"/>
          </a:xfrm>
          <a:prstGeom prst="rect">
            <a:avLst/>
          </a:prstGeom>
          <a:noFill/>
          <a:ln w="9525">
            <a:noFill/>
            <a:miter lim="800000"/>
            <a:headEnd/>
            <a:tailEnd/>
          </a:ln>
          <a:effectLst/>
        </p:spPr>
        <p:txBody>
          <a:bodyPr wrap="square">
            <a:spAutoFit/>
          </a:bodyPr>
          <a:lstStyle/>
          <a:p>
            <a:pPr marL="342900" indent="-342900">
              <a:spcBef>
                <a:spcPct val="50000"/>
              </a:spcBef>
              <a:buFontTx/>
              <a:buAutoNum type="arabicPeriod"/>
              <a:defRPr/>
            </a:pPr>
            <a:r>
              <a:rPr lang="en-US" sz="2800" b="1" dirty="0">
                <a:effectLst>
                  <a:outerShdw blurRad="38100" dist="38100" dir="2700000" algn="tl">
                    <a:srgbClr val="C0C0C0"/>
                  </a:outerShdw>
                </a:effectLst>
                <a:latin typeface="Garamond" pitchFamily="18" charset="0"/>
              </a:rPr>
              <a:t>One of the ways most witches were accused was with the use of </a:t>
            </a:r>
            <a:r>
              <a:rPr lang="en-US" sz="2800" dirty="0">
                <a:effectLst>
                  <a:outerShdw blurRad="38100" dist="38100" dir="2700000" algn="tl">
                    <a:srgbClr val="C0C0C0"/>
                  </a:outerShdw>
                </a:effectLst>
                <a:latin typeface="Garamond" pitchFamily="18" charset="0"/>
              </a:rPr>
              <a:t>“spectral evidence.”</a:t>
            </a:r>
            <a:r>
              <a:rPr lang="en-US" sz="2800" b="1" dirty="0">
                <a:effectLst>
                  <a:outerShdw blurRad="38100" dist="38100" dir="2700000" algn="tl">
                    <a:srgbClr val="C0C0C0"/>
                  </a:outerShdw>
                </a:effectLst>
                <a:latin typeface="Garamond" pitchFamily="18" charset="0"/>
              </a:rPr>
              <a:t> </a:t>
            </a:r>
          </a:p>
          <a:p>
            <a:pPr marL="800100" lvl="1" indent="-342900">
              <a:spcBef>
                <a:spcPct val="50000"/>
              </a:spcBef>
              <a:buFontTx/>
              <a:buAutoNum type="arabicPeriod"/>
              <a:defRPr/>
            </a:pPr>
            <a:r>
              <a:rPr lang="en-US" sz="2800" b="1" dirty="0">
                <a:effectLst>
                  <a:outerShdw blurRad="38100" dist="38100" dir="2700000" algn="tl">
                    <a:srgbClr val="C0C0C0"/>
                  </a:outerShdw>
                </a:effectLst>
                <a:latin typeface="Garamond" pitchFamily="18" charset="0"/>
              </a:rPr>
              <a:t>What do we call this evidence today?</a:t>
            </a:r>
          </a:p>
          <a:p>
            <a:pPr marL="342900" indent="-342900">
              <a:spcBef>
                <a:spcPct val="50000"/>
              </a:spcBef>
              <a:defRPr/>
            </a:pPr>
            <a:r>
              <a:rPr lang="en-US" sz="2800" b="1" dirty="0">
                <a:effectLst>
                  <a:outerShdw blurRad="38100" dist="38100" dir="2700000" algn="tl">
                    <a:srgbClr val="C0C0C0"/>
                  </a:outerShdw>
                </a:effectLst>
                <a:latin typeface="Garamond" pitchFamily="18" charset="0"/>
              </a:rPr>
              <a:t> Example: If someone said they had seen the accused with the devil in a dream, or that the accused had visited them in the night, or had hurt them, it was taken as evidence that the devil was at work.</a:t>
            </a:r>
            <a:r>
              <a:rPr lang="en-US" sz="2800" dirty="0">
                <a:latin typeface="Garamond" pitchFamily="18" charset="0"/>
              </a:rPr>
              <a:t> </a:t>
            </a:r>
            <a:endParaRPr lang="en-US" sz="2400" dirty="0">
              <a:latin typeface="Times" charset="0"/>
            </a:endParaRPr>
          </a:p>
        </p:txBody>
      </p:sp>
      <p:sp>
        <p:nvSpPr>
          <p:cNvPr id="22532" name="Rectangle 5"/>
          <p:cNvSpPr>
            <a:spLocks noChangeArrowheads="1"/>
          </p:cNvSpPr>
          <p:nvPr/>
        </p:nvSpPr>
        <p:spPr bwMode="auto">
          <a:xfrm>
            <a:off x="2514601" y="609600"/>
            <a:ext cx="6708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sz="3600">
                <a:solidFill>
                  <a:schemeClr val="tx2"/>
                </a:solidFill>
              </a:rPr>
              <a:t>The Puritans in Salem, 1692</a:t>
            </a:r>
          </a:p>
        </p:txBody>
      </p:sp>
    </p:spTree>
    <p:extLst>
      <p:ext uri="{BB962C8B-B14F-4D97-AF65-F5344CB8AC3E}">
        <p14:creationId xmlns:p14="http://schemas.microsoft.com/office/powerpoint/2010/main" val="1036988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9/17	</a:t>
            </a:r>
            <a:endParaRPr lang="en-US" dirty="0"/>
          </a:p>
        </p:txBody>
      </p:sp>
      <p:sp>
        <p:nvSpPr>
          <p:cNvPr id="3" name="Content Placeholder 2"/>
          <p:cNvSpPr>
            <a:spLocks noGrp="1"/>
          </p:cNvSpPr>
          <p:nvPr>
            <p:ph idx="1"/>
          </p:nvPr>
        </p:nvSpPr>
        <p:spPr/>
        <p:txBody>
          <a:bodyPr/>
          <a:lstStyle/>
          <a:p>
            <a:r>
              <a:rPr lang="en-US" dirty="0" smtClean="0"/>
              <a:t>Lesson 5 Quiz</a:t>
            </a:r>
          </a:p>
          <a:p>
            <a:r>
              <a:rPr lang="en-US" dirty="0" smtClean="0"/>
              <a:t>Book talks</a:t>
            </a:r>
          </a:p>
          <a:p>
            <a:r>
              <a:rPr lang="en-US" dirty="0" smtClean="0"/>
              <a:t>Go over run-on practice</a:t>
            </a:r>
          </a:p>
        </p:txBody>
      </p:sp>
    </p:spTree>
    <p:extLst>
      <p:ext uri="{BB962C8B-B14F-4D97-AF65-F5344CB8AC3E}">
        <p14:creationId xmlns:p14="http://schemas.microsoft.com/office/powerpoint/2010/main" val="2751389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F7A990D-9858-4396-86AB-0D326BF8745D}" type="slidenum">
              <a:rPr lang="en-US"/>
              <a:pPr/>
              <a:t>30</a:t>
            </a:fld>
            <a:endParaRPr lang="en-US"/>
          </a:p>
        </p:txBody>
      </p:sp>
      <p:sp>
        <p:nvSpPr>
          <p:cNvPr id="47106" name="Text Box 2"/>
          <p:cNvSpPr txBox="1">
            <a:spLocks noChangeArrowheads="1"/>
          </p:cNvSpPr>
          <p:nvPr/>
        </p:nvSpPr>
        <p:spPr bwMode="auto">
          <a:xfrm>
            <a:off x="1905000" y="381000"/>
            <a:ext cx="7848600" cy="641350"/>
          </a:xfrm>
          <a:prstGeom prst="rect">
            <a:avLst/>
          </a:prstGeom>
          <a:noFill/>
          <a:ln w="9525">
            <a:noFill/>
            <a:miter lim="800000"/>
            <a:headEnd/>
            <a:tailEnd/>
          </a:ln>
          <a:effectLst/>
        </p:spPr>
        <p:txBody>
          <a:bodyPr>
            <a:spAutoFit/>
          </a:bodyPr>
          <a:lstStyle/>
          <a:p>
            <a:pPr>
              <a:spcBef>
                <a:spcPct val="50000"/>
              </a:spcBef>
              <a:defRPr/>
            </a:pPr>
            <a:r>
              <a:rPr lang="en-US" sz="3600" b="1">
                <a:effectLst>
                  <a:outerShdw blurRad="38100" dist="38100" dir="2700000" algn="tl">
                    <a:srgbClr val="C0C0C0"/>
                  </a:outerShdw>
                </a:effectLst>
                <a:latin typeface="Garamond" pitchFamily="18" charset="0"/>
              </a:rPr>
              <a:t>Why did it happen?</a:t>
            </a:r>
            <a:endParaRPr lang="en-US" sz="2400">
              <a:latin typeface="Times" charset="0"/>
            </a:endParaRPr>
          </a:p>
        </p:txBody>
      </p:sp>
      <p:sp>
        <p:nvSpPr>
          <p:cNvPr id="47107" name="Text Box 3"/>
          <p:cNvSpPr txBox="1">
            <a:spLocks noChangeArrowheads="1"/>
          </p:cNvSpPr>
          <p:nvPr/>
        </p:nvSpPr>
        <p:spPr bwMode="auto">
          <a:xfrm>
            <a:off x="800100" y="1371601"/>
            <a:ext cx="9182100" cy="461665"/>
          </a:xfrm>
          <a:prstGeom prst="rect">
            <a:avLst/>
          </a:prstGeom>
          <a:noFill/>
          <a:ln w="9525">
            <a:noFill/>
            <a:miter lim="800000"/>
            <a:headEnd/>
            <a:tailEnd/>
          </a:ln>
          <a:effectLst/>
        </p:spPr>
        <p:txBody>
          <a:bodyPr wrap="square">
            <a:spAutoFit/>
          </a:bodyPr>
          <a:lstStyle/>
          <a:p>
            <a:pPr>
              <a:spcBef>
                <a:spcPct val="50000"/>
              </a:spcBef>
              <a:defRPr/>
            </a:pPr>
            <a:r>
              <a:rPr lang="en-US" sz="2400" b="1" dirty="0">
                <a:effectLst>
                  <a:outerShdw blurRad="38100" dist="38100" dir="2700000" algn="tl">
                    <a:srgbClr val="C0C0C0"/>
                  </a:outerShdw>
                </a:effectLst>
                <a:latin typeface="Garamond" pitchFamily="18" charset="0"/>
              </a:rPr>
              <a:t>1. It began as a way for the </a:t>
            </a:r>
            <a:r>
              <a:rPr lang="en-US" sz="2400" b="1" i="1" dirty="0">
                <a:effectLst>
                  <a:outerShdw blurRad="38100" dist="38100" dir="2700000" algn="tl">
                    <a:srgbClr val="C0C0C0"/>
                  </a:outerShdw>
                </a:effectLst>
                <a:latin typeface="Garamond" pitchFamily="18" charset="0"/>
              </a:rPr>
              <a:t>oppressed </a:t>
            </a:r>
            <a:r>
              <a:rPr lang="en-US" sz="2400" b="1" dirty="0">
                <a:effectLst>
                  <a:outerShdw blurRad="38100" dist="38100" dir="2700000" algn="tl">
                    <a:srgbClr val="C0C0C0"/>
                  </a:outerShdw>
                </a:effectLst>
                <a:latin typeface="Garamond" pitchFamily="18" charset="0"/>
              </a:rPr>
              <a:t>girls to avoid being punished.</a:t>
            </a:r>
            <a:r>
              <a:rPr lang="en-US" sz="2400" dirty="0">
                <a:latin typeface="Times" charset="0"/>
              </a:rPr>
              <a:t> </a:t>
            </a:r>
          </a:p>
        </p:txBody>
      </p:sp>
      <p:sp>
        <p:nvSpPr>
          <p:cNvPr id="47108" name="Text Box 4"/>
          <p:cNvSpPr txBox="1">
            <a:spLocks noChangeArrowheads="1"/>
          </p:cNvSpPr>
          <p:nvPr/>
        </p:nvSpPr>
        <p:spPr bwMode="auto">
          <a:xfrm>
            <a:off x="660400" y="2209801"/>
            <a:ext cx="9474200" cy="830263"/>
          </a:xfrm>
          <a:prstGeom prst="rect">
            <a:avLst/>
          </a:prstGeom>
          <a:noFill/>
          <a:ln w="9525">
            <a:noFill/>
            <a:miter lim="800000"/>
            <a:headEnd/>
            <a:tailEnd/>
          </a:ln>
          <a:effectLst/>
        </p:spPr>
        <p:txBody>
          <a:bodyPr wrap="square">
            <a:spAutoFit/>
          </a:bodyPr>
          <a:lstStyle/>
          <a:p>
            <a:pPr>
              <a:spcBef>
                <a:spcPct val="50000"/>
              </a:spcBef>
              <a:defRPr/>
            </a:pPr>
            <a:r>
              <a:rPr lang="en-US" sz="2400" b="1" dirty="0">
                <a:effectLst>
                  <a:outerShdw blurRad="38100" dist="38100" dir="2700000" algn="tl">
                    <a:srgbClr val="C0C0C0"/>
                  </a:outerShdw>
                </a:effectLst>
                <a:latin typeface="Garamond" pitchFamily="18" charset="0"/>
              </a:rPr>
              <a:t>2. It then became an ideal way to get </a:t>
            </a:r>
            <a:r>
              <a:rPr lang="en-US" sz="2400" b="1" i="1" dirty="0">
                <a:effectLst>
                  <a:outerShdw blurRad="38100" dist="38100" dir="2700000" algn="tl">
                    <a:srgbClr val="C0C0C0"/>
                  </a:outerShdw>
                </a:effectLst>
                <a:latin typeface="Garamond" pitchFamily="18" charset="0"/>
              </a:rPr>
              <a:t>revenge</a:t>
            </a:r>
            <a:r>
              <a:rPr lang="en-US" sz="2400" b="1" dirty="0">
                <a:effectLst>
                  <a:outerShdw blurRad="38100" dist="38100" dir="2700000" algn="tl">
                    <a:srgbClr val="C0C0C0"/>
                  </a:outerShdw>
                </a:effectLst>
                <a:latin typeface="Garamond" pitchFamily="18" charset="0"/>
              </a:rPr>
              <a:t> on anyone whom you disliked.</a:t>
            </a:r>
            <a:endParaRPr lang="en-US" sz="2400" dirty="0">
              <a:latin typeface="Times" charset="0"/>
            </a:endParaRPr>
          </a:p>
        </p:txBody>
      </p:sp>
      <p:sp>
        <p:nvSpPr>
          <p:cNvPr id="47109" name="Text Box 5"/>
          <p:cNvSpPr txBox="1">
            <a:spLocks noChangeArrowheads="1"/>
          </p:cNvSpPr>
          <p:nvPr/>
        </p:nvSpPr>
        <p:spPr bwMode="auto">
          <a:xfrm>
            <a:off x="660400" y="2590800"/>
            <a:ext cx="9550400" cy="1384300"/>
          </a:xfrm>
          <a:prstGeom prst="rect">
            <a:avLst/>
          </a:prstGeom>
          <a:noFill/>
          <a:ln w="9525">
            <a:noFill/>
            <a:miter lim="800000"/>
            <a:headEnd/>
            <a:tailEnd/>
          </a:ln>
          <a:effectLst/>
        </p:spPr>
        <p:txBody>
          <a:bodyPr wrap="square">
            <a:spAutoFit/>
          </a:bodyPr>
          <a:lstStyle/>
          <a:p>
            <a:pPr>
              <a:spcBef>
                <a:spcPct val="50000"/>
              </a:spcBef>
              <a:defRPr/>
            </a:pPr>
            <a:endParaRPr lang="en-US" sz="2400" dirty="0">
              <a:latin typeface="Times" charset="0"/>
            </a:endParaRPr>
          </a:p>
          <a:p>
            <a:pPr>
              <a:spcBef>
                <a:spcPct val="50000"/>
              </a:spcBef>
              <a:defRPr/>
            </a:pPr>
            <a:r>
              <a:rPr lang="en-US" sz="2400" b="1" dirty="0">
                <a:effectLst>
                  <a:outerShdw blurRad="38100" dist="38100" dir="2700000" algn="tl">
                    <a:srgbClr val="C0C0C0"/>
                  </a:outerShdw>
                </a:effectLst>
                <a:latin typeface="Garamond" pitchFamily="18" charset="0"/>
              </a:rPr>
              <a:t>3. People started accusing their neighbors of being witches so they could steal their </a:t>
            </a:r>
            <a:r>
              <a:rPr lang="en-US" sz="2400" b="1" i="1" dirty="0">
                <a:effectLst>
                  <a:outerShdw blurRad="38100" dist="38100" dir="2700000" algn="tl">
                    <a:srgbClr val="C0C0C0"/>
                  </a:outerShdw>
                </a:effectLst>
                <a:latin typeface="Garamond" pitchFamily="18" charset="0"/>
              </a:rPr>
              <a:t>farmland</a:t>
            </a:r>
            <a:r>
              <a:rPr lang="en-US" sz="2400" b="1" dirty="0">
                <a:effectLst>
                  <a:outerShdw blurRad="38100" dist="38100" dir="2700000" algn="tl">
                    <a:srgbClr val="C0C0C0"/>
                  </a:outerShdw>
                </a:effectLst>
                <a:latin typeface="Garamond" pitchFamily="18" charset="0"/>
              </a:rPr>
              <a:t>.</a:t>
            </a:r>
            <a:endParaRPr lang="en-US" sz="2400" dirty="0">
              <a:latin typeface="Times" charset="0"/>
            </a:endParaRPr>
          </a:p>
        </p:txBody>
      </p:sp>
      <p:sp>
        <p:nvSpPr>
          <p:cNvPr id="47110" name="Text Box 6"/>
          <p:cNvSpPr txBox="1">
            <a:spLocks noChangeArrowheads="1"/>
          </p:cNvSpPr>
          <p:nvPr/>
        </p:nvSpPr>
        <p:spPr bwMode="auto">
          <a:xfrm>
            <a:off x="660400" y="4343401"/>
            <a:ext cx="8940800" cy="1800493"/>
          </a:xfrm>
          <a:prstGeom prst="rect">
            <a:avLst/>
          </a:prstGeom>
          <a:noFill/>
          <a:ln w="9525">
            <a:noFill/>
            <a:miter lim="800000"/>
            <a:headEnd/>
            <a:tailEnd/>
          </a:ln>
          <a:effectLst/>
        </p:spPr>
        <p:txBody>
          <a:bodyPr wrap="square">
            <a:spAutoFit/>
          </a:bodyPr>
          <a:lstStyle/>
          <a:p>
            <a:pPr>
              <a:spcBef>
                <a:spcPct val="50000"/>
              </a:spcBef>
              <a:defRPr/>
            </a:pPr>
            <a:r>
              <a:rPr lang="en-US" sz="2400" b="1" dirty="0">
                <a:effectLst>
                  <a:outerShdw blurRad="38100" dist="38100" dir="2700000" algn="tl">
                    <a:srgbClr val="C0C0C0"/>
                  </a:outerShdw>
                </a:effectLst>
                <a:latin typeface="Garamond" pitchFamily="18" charset="0"/>
              </a:rPr>
              <a:t>4. People accused others of being witches if they wanted to steal their husbands or wives or </a:t>
            </a:r>
            <a:r>
              <a:rPr lang="en-US" sz="2400" b="1" i="1" dirty="0">
                <a:effectLst>
                  <a:outerShdw blurRad="38100" dist="38100" dir="2700000" algn="tl">
                    <a:srgbClr val="C0C0C0"/>
                  </a:outerShdw>
                </a:effectLst>
                <a:latin typeface="Garamond" pitchFamily="18" charset="0"/>
              </a:rPr>
              <a:t>possessions</a:t>
            </a:r>
            <a:r>
              <a:rPr lang="en-US" sz="2400" b="1" dirty="0">
                <a:effectLst>
                  <a:outerShdw blurRad="38100" dist="38100" dir="2700000" algn="tl">
                    <a:srgbClr val="C0C0C0"/>
                  </a:outerShdw>
                </a:effectLst>
                <a:latin typeface="Garamond" pitchFamily="18" charset="0"/>
              </a:rPr>
              <a:t>.</a:t>
            </a:r>
          </a:p>
          <a:p>
            <a:pPr>
              <a:spcBef>
                <a:spcPct val="50000"/>
              </a:spcBef>
              <a:defRPr/>
            </a:pPr>
            <a:endParaRPr lang="en-US" sz="2400" b="1" dirty="0">
              <a:effectLst>
                <a:outerShdw blurRad="38100" dist="38100" dir="2700000" algn="tl">
                  <a:srgbClr val="C0C0C0"/>
                </a:outerShdw>
              </a:effectLst>
              <a:latin typeface="Garamond" pitchFamily="18" charset="0"/>
            </a:endParaRPr>
          </a:p>
          <a:p>
            <a:pPr>
              <a:spcBef>
                <a:spcPct val="50000"/>
              </a:spcBef>
              <a:defRPr/>
            </a:pPr>
            <a:r>
              <a:rPr lang="en-US" dirty="0">
                <a:hlinkClick r:id="rId2" action="ppaction://hlinkfile"/>
              </a:rPr>
              <a:t>http://www.law.umkc.edu/faculty/projects/ftrials/salem/witchhistory.html</a:t>
            </a:r>
            <a:endParaRPr lang="en-US" dirty="0"/>
          </a:p>
        </p:txBody>
      </p:sp>
    </p:spTree>
    <p:extLst>
      <p:ext uri="{BB962C8B-B14F-4D97-AF65-F5344CB8AC3E}">
        <p14:creationId xmlns:p14="http://schemas.microsoft.com/office/powerpoint/2010/main" val="1913969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box(in)">
                                      <p:cBhvr>
                                        <p:cTn id="7" dur="500"/>
                                        <p:tgtEl>
                                          <p:spTgt spid="47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7108"/>
                                        </p:tgtEl>
                                        <p:attrNameLst>
                                          <p:attrName>style.visibility</p:attrName>
                                        </p:attrNameLst>
                                      </p:cBhvr>
                                      <p:to>
                                        <p:strVal val="visible"/>
                                      </p:to>
                                    </p:set>
                                    <p:animEffect transition="in" filter="box(in)">
                                      <p:cBhvr>
                                        <p:cTn id="12" dur="500"/>
                                        <p:tgtEl>
                                          <p:spTgt spid="471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7109"/>
                                        </p:tgtEl>
                                        <p:attrNameLst>
                                          <p:attrName>style.visibility</p:attrName>
                                        </p:attrNameLst>
                                      </p:cBhvr>
                                      <p:to>
                                        <p:strVal val="visible"/>
                                      </p:to>
                                    </p:set>
                                    <p:animEffect transition="in" filter="box(in)">
                                      <p:cBhvr>
                                        <p:cTn id="17" dur="500"/>
                                        <p:tgtEl>
                                          <p:spTgt spid="471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7110"/>
                                        </p:tgtEl>
                                        <p:attrNameLst>
                                          <p:attrName>style.visibility</p:attrName>
                                        </p:attrNameLst>
                                      </p:cBhvr>
                                      <p:to>
                                        <p:strVal val="visible"/>
                                      </p:to>
                                    </p:set>
                                    <p:animEffect transition="in" filter="box(in)">
                                      <p:cBhvr>
                                        <p:cTn id="22" dur="500"/>
                                        <p:tgtEl>
                                          <p:spTgt spid="47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utoUpdateAnimBg="0"/>
      <p:bldP spid="47108" grpId="0" autoUpdateAnimBg="0"/>
      <p:bldP spid="47109" grpId="0" autoUpdateAnimBg="0"/>
      <p:bldP spid="47110"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E6804B6-B485-4668-887F-7B1A4993007E}" type="slidenum">
              <a:rPr lang="en-US"/>
              <a:pPr/>
              <a:t>31</a:t>
            </a:fld>
            <a:endParaRPr lang="en-US"/>
          </a:p>
        </p:txBody>
      </p:sp>
      <p:sp>
        <p:nvSpPr>
          <p:cNvPr id="24579" name="Rectangle 2"/>
          <p:cNvSpPr>
            <a:spLocks noGrp="1" noChangeArrowheads="1"/>
          </p:cNvSpPr>
          <p:nvPr>
            <p:ph type="title"/>
          </p:nvPr>
        </p:nvSpPr>
        <p:spPr/>
        <p:txBody>
          <a:bodyPr/>
          <a:lstStyle/>
          <a:p>
            <a:pPr eaLnBrk="1" hangingPunct="1"/>
            <a:r>
              <a:rPr lang="en-US" smtClean="0"/>
              <a:t>The Salem Witch Trials</a:t>
            </a:r>
          </a:p>
        </p:txBody>
      </p:sp>
      <p:sp>
        <p:nvSpPr>
          <p:cNvPr id="24580" name="Rectangle 3"/>
          <p:cNvSpPr>
            <a:spLocks noGrp="1" noChangeArrowheads="1"/>
          </p:cNvSpPr>
          <p:nvPr>
            <p:ph type="body" idx="1"/>
          </p:nvPr>
        </p:nvSpPr>
        <p:spPr/>
        <p:txBody>
          <a:bodyPr>
            <a:normAutofit/>
          </a:bodyPr>
          <a:lstStyle/>
          <a:p>
            <a:pPr eaLnBrk="1" hangingPunct="1"/>
            <a:r>
              <a:rPr lang="en-US" sz="3200" dirty="0" smtClean="0"/>
              <a:t>In 1692, twenty were executed; 150 were jailed.</a:t>
            </a:r>
          </a:p>
          <a:p>
            <a:pPr eaLnBrk="1" hangingPunct="1"/>
            <a:r>
              <a:rPr lang="en-US" sz="3200" dirty="0" smtClean="0"/>
              <a:t>The Puritan culture attributed its hardships to the Devil.</a:t>
            </a:r>
          </a:p>
          <a:p>
            <a:pPr eaLnBrk="1" hangingPunct="1"/>
            <a:r>
              <a:rPr lang="en-US" sz="3200" dirty="0" smtClean="0"/>
              <a:t>Several girls in the town began to have seizures and lapses of unconsciousness after seeking </a:t>
            </a:r>
            <a:r>
              <a:rPr lang="en-US" sz="3200" dirty="0" err="1" smtClean="0"/>
              <a:t>Tituba</a:t>
            </a:r>
            <a:r>
              <a:rPr lang="en-US" sz="3200" dirty="0" smtClean="0"/>
              <a:t>, a slave from Barbados, for fortunetelling.</a:t>
            </a:r>
          </a:p>
        </p:txBody>
      </p:sp>
    </p:spTree>
    <p:extLst>
      <p:ext uri="{BB962C8B-B14F-4D97-AF65-F5344CB8AC3E}">
        <p14:creationId xmlns:p14="http://schemas.microsoft.com/office/powerpoint/2010/main" val="1054650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973E874-8937-48FF-99CC-1526608A3CEA}" type="slidenum">
              <a:rPr lang="en-US"/>
              <a:pPr/>
              <a:t>32</a:t>
            </a:fld>
            <a:endParaRPr lang="en-US"/>
          </a:p>
        </p:txBody>
      </p:sp>
      <p:sp>
        <p:nvSpPr>
          <p:cNvPr id="25603" name="Rectangle 2"/>
          <p:cNvSpPr>
            <a:spLocks noGrp="1" noChangeArrowheads="1"/>
          </p:cNvSpPr>
          <p:nvPr>
            <p:ph type="title"/>
          </p:nvPr>
        </p:nvSpPr>
        <p:spPr/>
        <p:txBody>
          <a:bodyPr/>
          <a:lstStyle/>
          <a:p>
            <a:pPr eaLnBrk="1" hangingPunct="1"/>
            <a:r>
              <a:rPr lang="en-US" smtClean="0"/>
              <a:t>The Salem Witch Trials (cont.)</a:t>
            </a:r>
          </a:p>
        </p:txBody>
      </p:sp>
      <p:sp>
        <p:nvSpPr>
          <p:cNvPr id="25604" name="Rectangle 3"/>
          <p:cNvSpPr>
            <a:spLocks noGrp="1" noChangeArrowheads="1"/>
          </p:cNvSpPr>
          <p:nvPr>
            <p:ph type="body" idx="1"/>
          </p:nvPr>
        </p:nvSpPr>
        <p:spPr/>
        <p:txBody>
          <a:bodyPr/>
          <a:lstStyle/>
          <a:p>
            <a:pPr eaLnBrk="1" hangingPunct="1">
              <a:lnSpc>
                <a:spcPct val="90000"/>
              </a:lnSpc>
            </a:pPr>
            <a:r>
              <a:rPr lang="en-US" sz="3200" dirty="0" err="1" smtClean="0"/>
              <a:t>Tituba</a:t>
            </a:r>
            <a:r>
              <a:rPr lang="en-US" sz="3200" dirty="0" smtClean="0"/>
              <a:t> and two elderly women were accused at first; by the end, many of the community’s most prominent citizens were accused.</a:t>
            </a:r>
          </a:p>
          <a:p>
            <a:pPr eaLnBrk="1" hangingPunct="1">
              <a:lnSpc>
                <a:spcPct val="90000"/>
              </a:lnSpc>
            </a:pPr>
            <a:r>
              <a:rPr lang="en-US" sz="3200" dirty="0" smtClean="0"/>
              <a:t>Overall nineteen were hanged, four accused died in prison, and one was pressed to death.</a:t>
            </a:r>
          </a:p>
          <a:p>
            <a:pPr eaLnBrk="1" hangingPunct="1">
              <a:lnSpc>
                <a:spcPct val="90000"/>
              </a:lnSpc>
            </a:pPr>
            <a:r>
              <a:rPr lang="en-US" sz="3200" dirty="0" smtClean="0"/>
              <a:t>In 1706, Ann Putnam signs a letter of apology.</a:t>
            </a:r>
          </a:p>
          <a:p>
            <a:pPr eaLnBrk="1" hangingPunct="1">
              <a:lnSpc>
                <a:spcPct val="90000"/>
              </a:lnSpc>
            </a:pPr>
            <a:endParaRPr lang="en-US" dirty="0" smtClean="0"/>
          </a:p>
          <a:p>
            <a:pPr eaLnBrk="1" hangingPunct="1">
              <a:lnSpc>
                <a:spcPct val="90000"/>
              </a:lnSpc>
            </a:pPr>
            <a:endParaRPr lang="en-US" dirty="0" smtClean="0"/>
          </a:p>
        </p:txBody>
      </p:sp>
    </p:spTree>
    <p:extLst>
      <p:ext uri="{BB962C8B-B14F-4D97-AF65-F5344CB8AC3E}">
        <p14:creationId xmlns:p14="http://schemas.microsoft.com/office/powerpoint/2010/main" val="38596736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DDCF73E-7371-412F-A6EB-4F6FB0B96865}" type="slidenum">
              <a:rPr lang="en-US"/>
              <a:pPr/>
              <a:t>33</a:t>
            </a:fld>
            <a:endParaRPr lang="en-US"/>
          </a:p>
        </p:txBody>
      </p:sp>
      <p:sp>
        <p:nvSpPr>
          <p:cNvPr id="46082" name="Text Box 2"/>
          <p:cNvSpPr txBox="1">
            <a:spLocks noChangeArrowheads="1"/>
          </p:cNvSpPr>
          <p:nvPr/>
        </p:nvSpPr>
        <p:spPr bwMode="auto">
          <a:xfrm>
            <a:off x="1981200" y="533400"/>
            <a:ext cx="8382000" cy="762000"/>
          </a:xfrm>
          <a:prstGeom prst="rect">
            <a:avLst/>
          </a:prstGeom>
          <a:noFill/>
          <a:ln w="9525">
            <a:noFill/>
            <a:miter lim="800000"/>
            <a:headEnd/>
            <a:tailEnd/>
          </a:ln>
          <a:effectLst/>
        </p:spPr>
        <p:txBody>
          <a:bodyPr>
            <a:spAutoFit/>
          </a:bodyPr>
          <a:lstStyle/>
          <a:p>
            <a:pPr>
              <a:spcBef>
                <a:spcPct val="50000"/>
              </a:spcBef>
              <a:defRPr/>
            </a:pPr>
            <a:r>
              <a:rPr lang="en-US" sz="4400" b="1">
                <a:effectLst>
                  <a:outerShdw blurRad="38100" dist="38100" dir="2700000" algn="tl">
                    <a:srgbClr val="C0C0C0"/>
                  </a:outerShdw>
                </a:effectLst>
                <a:latin typeface="Garamond" pitchFamily="18" charset="0"/>
              </a:rPr>
              <a:t>How did it start?</a:t>
            </a:r>
            <a:endParaRPr lang="en-US" sz="2400" b="1">
              <a:effectLst>
                <a:outerShdw blurRad="38100" dist="38100" dir="2700000" algn="tl">
                  <a:srgbClr val="C0C0C0"/>
                </a:outerShdw>
              </a:effectLst>
              <a:latin typeface="Times" charset="0"/>
            </a:endParaRPr>
          </a:p>
        </p:txBody>
      </p:sp>
      <p:sp>
        <p:nvSpPr>
          <p:cNvPr id="46083" name="Text Box 3"/>
          <p:cNvSpPr txBox="1">
            <a:spLocks noChangeArrowheads="1"/>
          </p:cNvSpPr>
          <p:nvPr/>
        </p:nvSpPr>
        <p:spPr bwMode="auto">
          <a:xfrm>
            <a:off x="1828800" y="1524001"/>
            <a:ext cx="8534400" cy="1200329"/>
          </a:xfrm>
          <a:prstGeom prst="rect">
            <a:avLst/>
          </a:prstGeom>
          <a:noFill/>
          <a:ln w="9525">
            <a:noFill/>
            <a:miter lim="800000"/>
            <a:headEnd/>
            <a:tailEnd/>
          </a:ln>
          <a:effectLst/>
        </p:spPr>
        <p:txBody>
          <a:bodyPr>
            <a:spAutoFit/>
          </a:bodyPr>
          <a:lstStyle/>
          <a:p>
            <a:pPr>
              <a:spcBef>
                <a:spcPct val="50000"/>
              </a:spcBef>
              <a:defRPr/>
            </a:pPr>
            <a:r>
              <a:rPr lang="en-US" sz="2400" b="1">
                <a:effectLst>
                  <a:outerShdw blurRad="38100" dist="38100" dir="2700000" algn="tl">
                    <a:srgbClr val="C0C0C0"/>
                  </a:outerShdw>
                </a:effectLst>
                <a:latin typeface="Garamond" pitchFamily="18" charset="0"/>
              </a:rPr>
              <a:t>1. In 1692, several girls in the village of Salem, Massachusetts became intrigued when a West Indian servant told them stories of magic and voodoo from her native land.</a:t>
            </a:r>
            <a:r>
              <a:rPr lang="en-US" sz="2400" b="1">
                <a:effectLst>
                  <a:outerShdw blurRad="38100" dist="38100" dir="2700000" algn="tl">
                    <a:srgbClr val="C0C0C0"/>
                  </a:outerShdw>
                </a:effectLst>
                <a:latin typeface="Times" charset="0"/>
              </a:rPr>
              <a:t> </a:t>
            </a:r>
          </a:p>
        </p:txBody>
      </p:sp>
      <p:sp>
        <p:nvSpPr>
          <p:cNvPr id="46084" name="Text Box 4"/>
          <p:cNvSpPr txBox="1">
            <a:spLocks noChangeArrowheads="1"/>
          </p:cNvSpPr>
          <p:nvPr/>
        </p:nvSpPr>
        <p:spPr bwMode="auto">
          <a:xfrm>
            <a:off x="1905000" y="2895601"/>
            <a:ext cx="8458200" cy="1200329"/>
          </a:xfrm>
          <a:prstGeom prst="rect">
            <a:avLst/>
          </a:prstGeom>
          <a:noFill/>
          <a:ln w="9525">
            <a:noFill/>
            <a:miter lim="800000"/>
            <a:headEnd/>
            <a:tailEnd/>
          </a:ln>
          <a:effectLst/>
        </p:spPr>
        <p:txBody>
          <a:bodyPr>
            <a:spAutoFit/>
          </a:bodyPr>
          <a:lstStyle/>
          <a:p>
            <a:pPr>
              <a:spcBef>
                <a:spcPct val="50000"/>
              </a:spcBef>
              <a:defRPr/>
            </a:pPr>
            <a:r>
              <a:rPr lang="en-US" sz="2400" b="1">
                <a:effectLst>
                  <a:outerShdw blurRad="38100" dist="38100" dir="2700000" algn="tl">
                    <a:srgbClr val="C0C0C0"/>
                  </a:outerShdw>
                </a:effectLst>
                <a:latin typeface="Garamond" pitchFamily="18" charset="0"/>
              </a:rPr>
              <a:t>2. Bored and restricted by the oppressive Puritan life, the girls slipped into the woods one night and “conjured” love charms and hexes.</a:t>
            </a:r>
            <a:r>
              <a:rPr lang="en-US" sz="2400">
                <a:latin typeface="Times" charset="0"/>
              </a:rPr>
              <a:t> </a:t>
            </a:r>
          </a:p>
        </p:txBody>
      </p:sp>
      <p:sp>
        <p:nvSpPr>
          <p:cNvPr id="46085" name="Text Box 5"/>
          <p:cNvSpPr txBox="1">
            <a:spLocks noChangeArrowheads="1"/>
          </p:cNvSpPr>
          <p:nvPr/>
        </p:nvSpPr>
        <p:spPr bwMode="auto">
          <a:xfrm>
            <a:off x="1905000" y="4495800"/>
            <a:ext cx="8305800" cy="1938992"/>
          </a:xfrm>
          <a:prstGeom prst="rect">
            <a:avLst/>
          </a:prstGeom>
          <a:noFill/>
          <a:ln w="9525">
            <a:noFill/>
            <a:miter lim="800000"/>
            <a:headEnd/>
            <a:tailEnd/>
          </a:ln>
          <a:effectLst/>
        </p:spPr>
        <p:txBody>
          <a:bodyPr>
            <a:spAutoFit/>
          </a:bodyPr>
          <a:lstStyle/>
          <a:p>
            <a:pPr>
              <a:spcBef>
                <a:spcPct val="50000"/>
              </a:spcBef>
              <a:defRPr/>
            </a:pPr>
            <a:r>
              <a:rPr lang="en-US" sz="2400" b="1">
                <a:effectLst>
                  <a:outerShdw blurRad="38100" dist="38100" dir="2700000" algn="tl">
                    <a:srgbClr val="C0C0C0"/>
                  </a:outerShdw>
                </a:effectLst>
                <a:latin typeface="Garamond" pitchFamily="18" charset="0"/>
              </a:rPr>
              <a:t>3. One girl, Betty Parris, slipped into unconsciousness when her father caught them. She wouldn’t wake up, and this started the discussion of witchcraft. To avoid punishment, the girls created the story of the “witches” who made them dance and conjure the spells.</a:t>
            </a:r>
            <a:r>
              <a:rPr lang="en-US" sz="2400">
                <a:latin typeface="Garamond" pitchFamily="18" charset="0"/>
              </a:rPr>
              <a:t> </a:t>
            </a:r>
            <a:endParaRPr lang="en-US" sz="2400">
              <a:latin typeface="Times" charset="0"/>
            </a:endParaRPr>
          </a:p>
        </p:txBody>
      </p:sp>
    </p:spTree>
    <p:extLst>
      <p:ext uri="{BB962C8B-B14F-4D97-AF65-F5344CB8AC3E}">
        <p14:creationId xmlns:p14="http://schemas.microsoft.com/office/powerpoint/2010/main" val="4212664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8157440" presetClass="entr" presetSubtype="68191036" fill="hold" grpId="0" nodeType="clickEffect">
                                  <p:stCondLst>
                                    <p:cond delay="0"/>
                                  </p:stCondLst>
                                  <p:childTnLst>
                                    <p:set>
                                      <p:cBhvr>
                                        <p:cTn id="6" dur="1" fill="hold">
                                          <p:stCondLst>
                                            <p:cond delay="499"/>
                                          </p:stCondLst>
                                        </p:cTn>
                                        <p:tgtEl>
                                          <p:spTgt spid="460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68192640" fill="hold" grpId="0" nodeType="clickEffect">
                                  <p:stCondLst>
                                    <p:cond delay="0"/>
                                  </p:stCondLst>
                                  <p:childTnLst>
                                    <p:set>
                                      <p:cBhvr>
                                        <p:cTn id="10" dur="1" fill="hold">
                                          <p:stCondLst>
                                            <p:cond delay="499"/>
                                          </p:stCondLst>
                                        </p:cTn>
                                        <p:tgtEl>
                                          <p:spTgt spid="460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entr" presetSubtype="68194232" fill="hold" grpId="0" nodeType="clickEffect">
                                  <p:stCondLst>
                                    <p:cond delay="0"/>
                                  </p:stCondLst>
                                  <p:childTnLst>
                                    <p:set>
                                      <p:cBhvr>
                                        <p:cTn id="14" dur="1" fill="hold">
                                          <p:stCondLst>
                                            <p:cond delay="499"/>
                                          </p:stCondLst>
                                        </p:cTn>
                                        <p:tgtEl>
                                          <p:spTgt spid="460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4" grpId="0" autoUpdateAnimBg="0"/>
      <p:bldP spid="4608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D258BF4-9435-4B62-A58E-56D590EC4AE5}" type="slidenum">
              <a:rPr lang="en-US"/>
              <a:pPr/>
              <a:t>34</a:t>
            </a:fld>
            <a:endParaRPr lang="en-US"/>
          </a:p>
        </p:txBody>
      </p:sp>
      <p:sp>
        <p:nvSpPr>
          <p:cNvPr id="50179" name="Text Box 3"/>
          <p:cNvSpPr txBox="1">
            <a:spLocks noChangeArrowheads="1"/>
          </p:cNvSpPr>
          <p:nvPr/>
        </p:nvSpPr>
        <p:spPr bwMode="auto">
          <a:xfrm>
            <a:off x="444500" y="1828800"/>
            <a:ext cx="10706100" cy="3046988"/>
          </a:xfrm>
          <a:prstGeom prst="rect">
            <a:avLst/>
          </a:prstGeom>
          <a:noFill/>
          <a:ln w="9525">
            <a:noFill/>
            <a:miter lim="800000"/>
            <a:headEnd/>
            <a:tailEnd/>
          </a:ln>
          <a:effectLst/>
        </p:spPr>
        <p:txBody>
          <a:bodyPr wrap="square">
            <a:spAutoFit/>
          </a:bodyPr>
          <a:lstStyle/>
          <a:p>
            <a:pPr>
              <a:spcBef>
                <a:spcPct val="50000"/>
              </a:spcBef>
              <a:defRPr/>
            </a:pPr>
            <a:r>
              <a:rPr lang="en-US" sz="2400" b="1" dirty="0">
                <a:effectLst>
                  <a:outerShdw blurRad="38100" dist="38100" dir="2700000" algn="tl">
                    <a:srgbClr val="C0C0C0"/>
                  </a:outerShdw>
                </a:effectLst>
                <a:latin typeface="Garamond" pitchFamily="18" charset="0"/>
              </a:rPr>
              <a:t>1. Those accused of being witches were most often found guilty.  Sometimes they were sentenced to be tied to a rock  dunked in a pond, and if they sank, they were declared innocent. Innocent. If they somehow survived the dunking, they were obviously witches, and they were executed. </a:t>
            </a:r>
          </a:p>
          <a:p>
            <a:pPr>
              <a:spcBef>
                <a:spcPct val="50000"/>
              </a:spcBef>
              <a:defRPr/>
            </a:pPr>
            <a:r>
              <a:rPr lang="en-US" sz="2400" b="1" dirty="0">
                <a:effectLst>
                  <a:outerShdw blurRad="38100" dist="38100" dir="2700000" algn="tl">
                    <a:srgbClr val="C0C0C0"/>
                  </a:outerShdw>
                </a:effectLst>
                <a:latin typeface="Garamond" pitchFamily="18" charset="0"/>
              </a:rPr>
              <a:t>2. Most of those found guilty of witchcraft were hung. </a:t>
            </a:r>
          </a:p>
          <a:p>
            <a:pPr>
              <a:spcBef>
                <a:spcPct val="50000"/>
              </a:spcBef>
              <a:defRPr/>
            </a:pPr>
            <a:r>
              <a:rPr lang="en-US" sz="2400" b="1" dirty="0">
                <a:effectLst>
                  <a:outerShdw blurRad="38100" dist="38100" dir="2700000" algn="tl">
                    <a:srgbClr val="C0C0C0"/>
                  </a:outerShdw>
                </a:effectLst>
                <a:latin typeface="Garamond" pitchFamily="18" charset="0"/>
              </a:rPr>
              <a:t>3. One man was pressed to death with rocks because he refused to plead guilty or innocent, insuring that his sons still inherited his lands.</a:t>
            </a:r>
            <a:r>
              <a:rPr lang="en-US" sz="2400" dirty="0">
                <a:latin typeface="Garamond" pitchFamily="18" charset="0"/>
              </a:rPr>
              <a:t> </a:t>
            </a:r>
            <a:endParaRPr lang="en-US" sz="2400" dirty="0">
              <a:latin typeface="Times" charset="0"/>
            </a:endParaRPr>
          </a:p>
        </p:txBody>
      </p:sp>
      <p:sp>
        <p:nvSpPr>
          <p:cNvPr id="50180" name="Rectangle 4"/>
          <p:cNvSpPr>
            <a:spLocks noChangeArrowheads="1"/>
          </p:cNvSpPr>
          <p:nvPr/>
        </p:nvSpPr>
        <p:spPr bwMode="auto">
          <a:xfrm>
            <a:off x="3048000" y="457201"/>
            <a:ext cx="3464410" cy="646331"/>
          </a:xfrm>
          <a:prstGeom prst="rect">
            <a:avLst/>
          </a:prstGeom>
          <a:noFill/>
          <a:ln w="9525">
            <a:noFill/>
            <a:miter lim="800000"/>
            <a:headEnd/>
            <a:tailEnd/>
          </a:ln>
          <a:effectLst/>
        </p:spPr>
        <p:txBody>
          <a:bodyPr wrap="none">
            <a:spAutoFit/>
          </a:bodyPr>
          <a:lstStyle/>
          <a:p>
            <a:pPr>
              <a:defRPr/>
            </a:pPr>
            <a:r>
              <a:rPr lang="en-US" sz="3600" b="1">
                <a:effectLst>
                  <a:outerShdw blurRad="38100" dist="38100" dir="2700000" algn="tl">
                    <a:srgbClr val="C0C0C0"/>
                  </a:outerShdw>
                </a:effectLst>
              </a:rPr>
              <a:t>How did it start?</a:t>
            </a:r>
          </a:p>
        </p:txBody>
      </p:sp>
    </p:spTree>
    <p:extLst>
      <p:ext uri="{BB962C8B-B14F-4D97-AF65-F5344CB8AC3E}">
        <p14:creationId xmlns:p14="http://schemas.microsoft.com/office/powerpoint/2010/main" val="18197279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6F32098-32BB-426D-AE64-EAE46055B3D1}" type="slidenum">
              <a:rPr lang="en-US"/>
              <a:pPr/>
              <a:t>35</a:t>
            </a:fld>
            <a:endParaRPr lang="en-US"/>
          </a:p>
        </p:txBody>
      </p:sp>
      <p:sp>
        <p:nvSpPr>
          <p:cNvPr id="33795" name="Rectangle 2"/>
          <p:cNvSpPr>
            <a:spLocks noGrp="1" noChangeArrowheads="1"/>
          </p:cNvSpPr>
          <p:nvPr>
            <p:ph type="title"/>
          </p:nvPr>
        </p:nvSpPr>
        <p:spPr/>
        <p:txBody>
          <a:bodyPr/>
          <a:lstStyle/>
          <a:p>
            <a:pPr eaLnBrk="1" hangingPunct="1"/>
            <a:r>
              <a:rPr lang="en-US" smtClean="0"/>
              <a:t>How Did It End?</a:t>
            </a:r>
          </a:p>
        </p:txBody>
      </p:sp>
      <p:sp>
        <p:nvSpPr>
          <p:cNvPr id="33796" name="Rectangle 3"/>
          <p:cNvSpPr>
            <a:spLocks noGrp="1" noChangeArrowheads="1"/>
          </p:cNvSpPr>
          <p:nvPr>
            <p:ph type="body" idx="1"/>
          </p:nvPr>
        </p:nvSpPr>
        <p:spPr>
          <a:xfrm>
            <a:off x="241300" y="2011680"/>
            <a:ext cx="10745699" cy="4206240"/>
          </a:xfrm>
        </p:spPr>
        <p:txBody>
          <a:bodyPr>
            <a:normAutofit/>
          </a:bodyPr>
          <a:lstStyle/>
          <a:p>
            <a:pPr eaLnBrk="1" hangingPunct="1">
              <a:lnSpc>
                <a:spcPct val="80000"/>
              </a:lnSpc>
            </a:pPr>
            <a:r>
              <a:rPr lang="en-US" sz="2000" dirty="0"/>
              <a:t>Why the Hysteria Ended… </a:t>
            </a:r>
          </a:p>
          <a:p>
            <a:pPr eaLnBrk="1" hangingPunct="1">
              <a:lnSpc>
                <a:spcPct val="80000"/>
              </a:lnSpc>
              <a:buFont typeface="Wingdings" panose="05000000000000000000" pitchFamily="2" charset="2"/>
              <a:buNone/>
            </a:pPr>
            <a:r>
              <a:rPr lang="en-US" sz="2000" dirty="0"/>
              <a:t>1.  Doubts grow when respected citizens are convicted and executed. </a:t>
            </a:r>
            <a:br>
              <a:rPr lang="en-US" sz="2000" dirty="0"/>
            </a:br>
            <a:r>
              <a:rPr lang="en-US" sz="2000" dirty="0"/>
              <a:t>-------</a:t>
            </a:r>
            <a:r>
              <a:rPr lang="en-US" sz="2000" dirty="0">
                <a:hlinkClick r:id="rId2"/>
              </a:rPr>
              <a:t>Rebecca Nurse</a:t>
            </a:r>
            <a:r>
              <a:rPr lang="en-US" sz="2000" dirty="0"/>
              <a:t> (jury first acquits, then told to reconsider) </a:t>
            </a:r>
            <a:br>
              <a:rPr lang="en-US" sz="2000" dirty="0"/>
            </a:br>
            <a:r>
              <a:rPr lang="en-US" sz="2000" dirty="0"/>
              <a:t>-------</a:t>
            </a:r>
            <a:r>
              <a:rPr lang="en-US" sz="2000" dirty="0">
                <a:hlinkClick r:id="rId3"/>
              </a:rPr>
              <a:t>George Burroughs</a:t>
            </a:r>
            <a:r>
              <a:rPr lang="en-US" sz="2000" dirty="0"/>
              <a:t> (recites Lord's Prayer perfectly at hanging) </a:t>
            </a:r>
            <a:br>
              <a:rPr lang="en-US" sz="2000" dirty="0"/>
            </a:br>
            <a:r>
              <a:rPr lang="en-US" sz="2000" dirty="0"/>
              <a:t>-------</a:t>
            </a:r>
            <a:r>
              <a:rPr lang="en-US" sz="2000" dirty="0">
                <a:hlinkClick r:id="rId4"/>
              </a:rPr>
              <a:t>Giles Corey</a:t>
            </a:r>
            <a:r>
              <a:rPr lang="en-US" sz="2000" dirty="0"/>
              <a:t> (81-year-old is pressed to death)</a:t>
            </a:r>
          </a:p>
          <a:p>
            <a:pPr eaLnBrk="1" hangingPunct="1">
              <a:lnSpc>
                <a:spcPct val="80000"/>
              </a:lnSpc>
              <a:buFont typeface="Wingdings" panose="05000000000000000000" pitchFamily="2" charset="2"/>
              <a:buNone/>
            </a:pPr>
            <a:r>
              <a:rPr lang="en-US" sz="2000" dirty="0"/>
              <a:t>2.  Accusations of witchcraft include the powerful and well-connected. </a:t>
            </a:r>
            <a:br>
              <a:rPr lang="en-US" sz="2000" dirty="0"/>
            </a:br>
            <a:r>
              <a:rPr lang="en-US" sz="2000" dirty="0"/>
              <a:t>-------Wife of Governor Phips </a:t>
            </a:r>
            <a:br>
              <a:rPr lang="en-US" sz="2000" dirty="0"/>
            </a:br>
            <a:r>
              <a:rPr lang="en-US" sz="2000" dirty="0"/>
              <a:t>-------</a:t>
            </a:r>
            <a:r>
              <a:rPr lang="en-US" sz="2000" dirty="0">
                <a:hlinkClick r:id="rId5"/>
              </a:rPr>
              <a:t>Mary &amp; Philip English</a:t>
            </a:r>
            <a:r>
              <a:rPr lang="en-US" sz="2000" dirty="0"/>
              <a:t> (and others) </a:t>
            </a:r>
          </a:p>
          <a:p>
            <a:pPr eaLnBrk="1" hangingPunct="1">
              <a:lnSpc>
                <a:spcPct val="80000"/>
              </a:lnSpc>
              <a:buFont typeface="Wingdings" panose="05000000000000000000" pitchFamily="2" charset="2"/>
              <a:buNone/>
            </a:pPr>
            <a:r>
              <a:rPr lang="en-US" sz="2000" dirty="0"/>
              <a:t>3.  The educated elite of Boston pressure Gov. Phips to exclude spectral evidence. </a:t>
            </a:r>
            <a:br>
              <a:rPr lang="en-US" sz="2000" dirty="0"/>
            </a:br>
            <a:r>
              <a:rPr lang="en-US" sz="2000" dirty="0"/>
              <a:t>-------Rev. Samuel Willard and others </a:t>
            </a:r>
            <a:br>
              <a:rPr lang="en-US" sz="2000" dirty="0"/>
            </a:br>
            <a:r>
              <a:rPr lang="en-US" sz="2000" dirty="0"/>
              <a:t>-------</a:t>
            </a:r>
            <a:r>
              <a:rPr lang="en-US" sz="2000" dirty="0">
                <a:hlinkClick r:id="rId6"/>
              </a:rPr>
              <a:t>Increase Mather</a:t>
            </a:r>
            <a:r>
              <a:rPr lang="en-US" sz="2000" dirty="0"/>
              <a:t> points out the Devil could take the shape of an innocent person: "It were better that 10 suspected witches should escape than one innocent person should be condemned.“</a:t>
            </a:r>
          </a:p>
          <a:p>
            <a:pPr eaLnBrk="1" hangingPunct="1">
              <a:lnSpc>
                <a:spcPct val="80000"/>
              </a:lnSpc>
              <a:buFont typeface="Wingdings" panose="05000000000000000000" pitchFamily="2" charset="2"/>
              <a:buNone/>
            </a:pPr>
            <a:r>
              <a:rPr lang="en-US" sz="2000" dirty="0"/>
              <a:t>4.  Gov. Phips bars spectral evidence and disbands the Court of </a:t>
            </a:r>
            <a:r>
              <a:rPr lang="en-US" sz="2000" dirty="0" err="1"/>
              <a:t>Oyer</a:t>
            </a:r>
            <a:r>
              <a:rPr lang="en-US" sz="2000" dirty="0"/>
              <a:t> and </a:t>
            </a:r>
            <a:r>
              <a:rPr lang="en-US" sz="2000" dirty="0" err="1"/>
              <a:t>Terminer</a:t>
            </a:r>
            <a:r>
              <a:rPr lang="en-US" sz="2000" dirty="0"/>
              <a:t>. </a:t>
            </a:r>
          </a:p>
        </p:txBody>
      </p:sp>
    </p:spTree>
    <p:extLst>
      <p:ext uri="{BB962C8B-B14F-4D97-AF65-F5344CB8AC3E}">
        <p14:creationId xmlns:p14="http://schemas.microsoft.com/office/powerpoint/2010/main" val="6101936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2987B1F-FD20-42A2-8498-1A15C0C68AF2}" type="slidenum">
              <a:rPr lang="en-US"/>
              <a:pPr/>
              <a:t>36</a:t>
            </a:fld>
            <a:endParaRPr lang="en-US"/>
          </a:p>
        </p:txBody>
      </p:sp>
      <p:sp>
        <p:nvSpPr>
          <p:cNvPr id="35843" name="Rectangle 2"/>
          <p:cNvSpPr>
            <a:spLocks noGrp="1" noChangeArrowheads="1"/>
          </p:cNvSpPr>
          <p:nvPr>
            <p:ph type="title"/>
          </p:nvPr>
        </p:nvSpPr>
        <p:spPr/>
        <p:txBody>
          <a:bodyPr/>
          <a:lstStyle/>
          <a:p>
            <a:pPr eaLnBrk="1" hangingPunct="1"/>
            <a:r>
              <a:rPr lang="en-US" dirty="0" smtClean="0"/>
              <a:t>So, What’s the connection?</a:t>
            </a:r>
            <a:endParaRPr lang="en-US" dirty="0" smtClean="0"/>
          </a:p>
        </p:txBody>
      </p:sp>
      <p:sp>
        <p:nvSpPr>
          <p:cNvPr id="35844" name="Rectangle 3"/>
          <p:cNvSpPr>
            <a:spLocks noGrp="1" noChangeArrowheads="1"/>
          </p:cNvSpPr>
          <p:nvPr>
            <p:ph type="body" idx="1"/>
          </p:nvPr>
        </p:nvSpPr>
        <p:spPr/>
        <p:txBody>
          <a:bodyPr>
            <a:normAutofit/>
          </a:bodyPr>
          <a:lstStyle/>
          <a:p>
            <a:pPr eaLnBrk="1" hangingPunct="1"/>
            <a:r>
              <a:rPr lang="en-US" sz="3600" dirty="0" smtClean="0"/>
              <a:t>Miller wrote </a:t>
            </a:r>
            <a:r>
              <a:rPr lang="en-US" sz="3600" i="1" dirty="0" smtClean="0"/>
              <a:t>The Crucible</a:t>
            </a:r>
            <a:r>
              <a:rPr lang="en-US" sz="3600" dirty="0" smtClean="0"/>
              <a:t> as a metaphor for the Red Scare in the 1950’s.</a:t>
            </a:r>
          </a:p>
          <a:p>
            <a:pPr eaLnBrk="1" hangingPunct="1"/>
            <a:r>
              <a:rPr lang="en-US" sz="3600" dirty="0" smtClean="0"/>
              <a:t>He felt there was a “witch-hunt” within the government and beyond.</a:t>
            </a:r>
          </a:p>
          <a:p>
            <a:pPr eaLnBrk="1" hangingPunct="1"/>
            <a:r>
              <a:rPr lang="en-US" sz="3600" dirty="0" smtClean="0"/>
              <a:t>Like the witch trials, it was easier to admit guilt than maintain innocence.</a:t>
            </a:r>
          </a:p>
        </p:txBody>
      </p:sp>
    </p:spTree>
    <p:extLst>
      <p:ext uri="{BB962C8B-B14F-4D97-AF65-F5344CB8AC3E}">
        <p14:creationId xmlns:p14="http://schemas.microsoft.com/office/powerpoint/2010/main" val="6248954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Define…</a:t>
            </a:r>
          </a:p>
        </p:txBody>
      </p:sp>
      <p:sp>
        <p:nvSpPr>
          <p:cNvPr id="36867" name="Content Placeholder 2"/>
          <p:cNvSpPr>
            <a:spLocks noGrp="1"/>
          </p:cNvSpPr>
          <p:nvPr>
            <p:ph idx="1"/>
          </p:nvPr>
        </p:nvSpPr>
        <p:spPr/>
        <p:txBody>
          <a:bodyPr>
            <a:normAutofit/>
          </a:bodyPr>
          <a:lstStyle/>
          <a:p>
            <a:r>
              <a:rPr lang="en-US" sz="3600" dirty="0" smtClean="0"/>
              <a:t>In your own words define witch-hunt.</a:t>
            </a:r>
          </a:p>
          <a:p>
            <a:r>
              <a:rPr lang="en-US" sz="3600" dirty="0" smtClean="0"/>
              <a:t>Provide examples of contemporary witch-hunts.</a:t>
            </a:r>
          </a:p>
          <a:p>
            <a:r>
              <a:rPr lang="en-US" sz="3600" dirty="0" smtClean="0"/>
              <a:t>What makes your example a witch-hunt?</a:t>
            </a:r>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B6D23E7-8C8F-4105-A59C-6273F7E8AD0F}" type="slidenum">
              <a:rPr lang="en-US"/>
              <a:pPr/>
              <a:t>37</a:t>
            </a:fld>
            <a:endParaRPr lang="en-US"/>
          </a:p>
        </p:txBody>
      </p:sp>
    </p:spTree>
    <p:extLst>
      <p:ext uri="{BB962C8B-B14F-4D97-AF65-F5344CB8AC3E}">
        <p14:creationId xmlns:p14="http://schemas.microsoft.com/office/powerpoint/2010/main" val="34976313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b="1" smtClean="0"/>
              <a:t>witch-hunt</a:t>
            </a:r>
            <a:endParaRPr lang="en-US" smtClean="0"/>
          </a:p>
        </p:txBody>
      </p:sp>
      <p:sp>
        <p:nvSpPr>
          <p:cNvPr id="37891" name="Content Placeholder 2"/>
          <p:cNvSpPr>
            <a:spLocks noGrp="1"/>
          </p:cNvSpPr>
          <p:nvPr>
            <p:ph idx="1"/>
          </p:nvPr>
        </p:nvSpPr>
        <p:spPr/>
        <p:txBody>
          <a:bodyPr/>
          <a:lstStyle/>
          <a:p>
            <a:r>
              <a:rPr lang="en-US" sz="3600" dirty="0" smtClean="0"/>
              <a:t>Searching out and harassing dissenters</a:t>
            </a:r>
          </a:p>
          <a:p>
            <a:r>
              <a:rPr lang="en-US" sz="3600" dirty="0" smtClean="0"/>
              <a:t>The act of tormenting by continued persistent attacks and criticism</a:t>
            </a:r>
          </a:p>
          <a:p>
            <a:pPr>
              <a:buFont typeface="Wingdings" panose="05000000000000000000" pitchFamily="2" charset="2"/>
              <a:buNone/>
            </a:pPr>
            <a:endParaRPr lang="en-US" sz="3600" dirty="0" smtClean="0">
              <a:solidFill>
                <a:srgbClr val="FF0000"/>
              </a:solidFill>
              <a:hlinkClick r:id="rId2" action="ppaction://hlinkfile"/>
            </a:endParaRPr>
          </a:p>
          <a:p>
            <a:pPr lvl="1"/>
            <a:r>
              <a:rPr lang="en-US" sz="3600" dirty="0" smtClean="0">
                <a:hlinkClick r:id="rId2" action="ppaction://hlinkfile"/>
              </a:rPr>
              <a:t>McCarthyism</a:t>
            </a:r>
            <a:r>
              <a:rPr lang="en-US" sz="3600" dirty="0" smtClean="0"/>
              <a:t> - unscrupulously accusing people of disloyalty (as by saying they were Communists)</a:t>
            </a:r>
          </a:p>
          <a:p>
            <a:endParaRPr lang="en-US" dirty="0" smtClean="0"/>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7F59D07-3E78-4D71-8733-A1CE18BD1107}" type="slidenum">
              <a:rPr lang="en-US"/>
              <a:pPr/>
              <a:t>38</a:t>
            </a:fld>
            <a:endParaRPr lang="en-US"/>
          </a:p>
        </p:txBody>
      </p:sp>
    </p:spTree>
    <p:extLst>
      <p:ext uri="{BB962C8B-B14F-4D97-AF65-F5344CB8AC3E}">
        <p14:creationId xmlns:p14="http://schemas.microsoft.com/office/powerpoint/2010/main" val="34001951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D472D4D-51F1-4E06-AB55-B974FF480562}" type="slidenum">
              <a:rPr lang="en-US"/>
              <a:pPr/>
              <a:t>39</a:t>
            </a:fld>
            <a:endParaRPr lang="en-US"/>
          </a:p>
        </p:txBody>
      </p:sp>
      <p:sp>
        <p:nvSpPr>
          <p:cNvPr id="38915" name="Rectangle 2"/>
          <p:cNvSpPr>
            <a:spLocks noGrp="1" noChangeArrowheads="1"/>
          </p:cNvSpPr>
          <p:nvPr>
            <p:ph type="title"/>
          </p:nvPr>
        </p:nvSpPr>
        <p:spPr/>
        <p:txBody>
          <a:bodyPr/>
          <a:lstStyle/>
          <a:p>
            <a:pPr eaLnBrk="1" hangingPunct="1"/>
            <a:r>
              <a:rPr lang="en-US" smtClean="0"/>
              <a:t>20</a:t>
            </a:r>
            <a:r>
              <a:rPr lang="en-US" baseline="30000" smtClean="0"/>
              <a:t>th</a:t>
            </a:r>
            <a:r>
              <a:rPr lang="en-US" smtClean="0"/>
              <a:t> Century Witch Hunts</a:t>
            </a:r>
          </a:p>
        </p:txBody>
      </p:sp>
      <p:sp>
        <p:nvSpPr>
          <p:cNvPr id="38916" name="Rectangle 3"/>
          <p:cNvSpPr>
            <a:spLocks noGrp="1" noChangeArrowheads="1"/>
          </p:cNvSpPr>
          <p:nvPr>
            <p:ph type="body" idx="1"/>
          </p:nvPr>
        </p:nvSpPr>
        <p:spPr/>
        <p:txBody>
          <a:bodyPr/>
          <a:lstStyle/>
          <a:p>
            <a:pPr eaLnBrk="1" hangingPunct="1"/>
            <a:r>
              <a:rPr lang="en-US" smtClean="0"/>
              <a:t>The Holocaust</a:t>
            </a:r>
          </a:p>
          <a:p>
            <a:pPr eaLnBrk="1" hangingPunct="1">
              <a:buFont typeface="Wingdings" panose="05000000000000000000" pitchFamily="2" charset="2"/>
              <a:buNone/>
            </a:pPr>
            <a:endParaRPr lang="en-US" smtClean="0"/>
          </a:p>
        </p:txBody>
      </p:sp>
      <p:pic>
        <p:nvPicPr>
          <p:cNvPr id="389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552700"/>
            <a:ext cx="32004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7832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9/18</a:t>
            </a:r>
            <a:endParaRPr lang="en-US" dirty="0"/>
          </a:p>
        </p:txBody>
      </p:sp>
      <p:sp>
        <p:nvSpPr>
          <p:cNvPr id="3" name="Content Placeholder 2"/>
          <p:cNvSpPr>
            <a:spLocks noGrp="1"/>
          </p:cNvSpPr>
          <p:nvPr>
            <p:ph idx="1"/>
          </p:nvPr>
        </p:nvSpPr>
        <p:spPr/>
        <p:txBody>
          <a:bodyPr>
            <a:normAutofit/>
          </a:bodyPr>
          <a:lstStyle/>
          <a:p>
            <a:r>
              <a:rPr lang="en-US" sz="3200" dirty="0" smtClean="0"/>
              <a:t>SSR/Book Talks</a:t>
            </a:r>
          </a:p>
          <a:p>
            <a:pPr lvl="1"/>
            <a:r>
              <a:rPr lang="en-US" sz="3200" dirty="0" smtClean="0"/>
              <a:t>If you still need to sign-up for a book talk, write your name, period and how many you need to sign-up for. I will try to work them into the schedule. </a:t>
            </a:r>
          </a:p>
          <a:p>
            <a:r>
              <a:rPr lang="en-US" sz="3200" dirty="0" smtClean="0"/>
              <a:t>The Crucible…Background PowerPoint, Author</a:t>
            </a:r>
            <a:endParaRPr lang="en-US" sz="3200" dirty="0"/>
          </a:p>
        </p:txBody>
      </p:sp>
    </p:spTree>
    <p:extLst>
      <p:ext uri="{BB962C8B-B14F-4D97-AF65-F5344CB8AC3E}">
        <p14:creationId xmlns:p14="http://schemas.microsoft.com/office/powerpoint/2010/main" val="25103402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5E01660-31DF-4902-980C-DE82B840F20C}" type="slidenum">
              <a:rPr lang="en-US"/>
              <a:pPr/>
              <a:t>40</a:t>
            </a:fld>
            <a:endParaRPr lang="en-US"/>
          </a:p>
        </p:txBody>
      </p:sp>
      <p:sp>
        <p:nvSpPr>
          <p:cNvPr id="39939" name="Rectangle 2"/>
          <p:cNvSpPr>
            <a:spLocks noGrp="1" noChangeArrowheads="1"/>
          </p:cNvSpPr>
          <p:nvPr>
            <p:ph type="title"/>
          </p:nvPr>
        </p:nvSpPr>
        <p:spPr/>
        <p:txBody>
          <a:bodyPr/>
          <a:lstStyle/>
          <a:p>
            <a:pPr eaLnBrk="1" hangingPunct="1"/>
            <a:r>
              <a:rPr lang="en-US" smtClean="0"/>
              <a:t>20</a:t>
            </a:r>
            <a:r>
              <a:rPr lang="en-US" baseline="30000" smtClean="0"/>
              <a:t>th</a:t>
            </a:r>
            <a:r>
              <a:rPr lang="en-US" smtClean="0"/>
              <a:t> Century Witch Hunts</a:t>
            </a:r>
          </a:p>
        </p:txBody>
      </p:sp>
      <p:sp>
        <p:nvSpPr>
          <p:cNvPr id="39940" name="Rectangle 3"/>
          <p:cNvSpPr>
            <a:spLocks noGrp="1" noChangeArrowheads="1"/>
          </p:cNvSpPr>
          <p:nvPr>
            <p:ph type="body" idx="1"/>
          </p:nvPr>
        </p:nvSpPr>
        <p:spPr/>
        <p:txBody>
          <a:bodyPr/>
          <a:lstStyle/>
          <a:p>
            <a:pPr eaLnBrk="1" hangingPunct="1"/>
            <a:r>
              <a:rPr lang="en-US" smtClean="0"/>
              <a:t>Japanese-American Internment Camps</a:t>
            </a:r>
          </a:p>
          <a:p>
            <a:pPr eaLnBrk="1" hangingPunct="1">
              <a:buFont typeface="Wingdings" panose="05000000000000000000" pitchFamily="2" charset="2"/>
              <a:buNone/>
            </a:pPr>
            <a:endParaRPr lang="en-US" smtClean="0"/>
          </a:p>
          <a:p>
            <a:pPr eaLnBrk="1" hangingPunct="1">
              <a:buFont typeface="Wingdings" panose="05000000000000000000" pitchFamily="2" charset="2"/>
              <a:buNone/>
            </a:pPr>
            <a:endParaRPr lang="en-US" smtClean="0"/>
          </a:p>
        </p:txBody>
      </p:sp>
      <p:pic>
        <p:nvPicPr>
          <p:cNvPr id="399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900" y="2338216"/>
            <a:ext cx="7467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2314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4144CCF-F144-4D6C-B092-85960C748433}" type="slidenum">
              <a:rPr lang="en-US"/>
              <a:pPr/>
              <a:t>41</a:t>
            </a:fld>
            <a:endParaRPr lang="en-US"/>
          </a:p>
        </p:txBody>
      </p:sp>
      <p:sp>
        <p:nvSpPr>
          <p:cNvPr id="40963" name="Rectangle 2"/>
          <p:cNvSpPr>
            <a:spLocks noGrp="1" noChangeArrowheads="1"/>
          </p:cNvSpPr>
          <p:nvPr>
            <p:ph type="title"/>
          </p:nvPr>
        </p:nvSpPr>
        <p:spPr/>
        <p:txBody>
          <a:bodyPr/>
          <a:lstStyle/>
          <a:p>
            <a:pPr eaLnBrk="1" hangingPunct="1"/>
            <a:r>
              <a:rPr lang="en-US"/>
              <a:t>20</a:t>
            </a:r>
            <a:r>
              <a:rPr lang="en-US" baseline="30000"/>
              <a:t>th</a:t>
            </a:r>
            <a:r>
              <a:rPr lang="en-US"/>
              <a:t> Century Witch Hunts: Racial Profiling</a:t>
            </a:r>
          </a:p>
        </p:txBody>
      </p:sp>
      <p:sp>
        <p:nvSpPr>
          <p:cNvPr id="40964" name="Rectangle 3"/>
          <p:cNvSpPr>
            <a:spLocks noGrp="1" noChangeArrowheads="1"/>
          </p:cNvSpPr>
          <p:nvPr>
            <p:ph type="body" idx="1"/>
          </p:nvPr>
        </p:nvSpPr>
        <p:spPr/>
        <p:txBody>
          <a:bodyPr/>
          <a:lstStyle/>
          <a:p>
            <a:pPr eaLnBrk="1" hangingPunct="1"/>
            <a:r>
              <a:rPr lang="en-US" smtClean="0"/>
              <a:t>African Americans</a:t>
            </a:r>
          </a:p>
          <a:p>
            <a:pPr eaLnBrk="1" hangingPunct="1"/>
            <a:r>
              <a:rPr lang="en-US" smtClean="0"/>
              <a:t>Native Americans</a:t>
            </a:r>
          </a:p>
          <a:p>
            <a:pPr eaLnBrk="1" hangingPunct="1"/>
            <a:r>
              <a:rPr lang="en-US" smtClean="0"/>
              <a:t>Arab/Middle-Eastern decent</a:t>
            </a:r>
          </a:p>
        </p:txBody>
      </p:sp>
    </p:spTree>
    <p:extLst>
      <p:ext uri="{BB962C8B-B14F-4D97-AF65-F5344CB8AC3E}">
        <p14:creationId xmlns:p14="http://schemas.microsoft.com/office/powerpoint/2010/main" val="1632130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443D09F-ACC2-4BE9-B412-46056AF9C633}" type="slidenum">
              <a:rPr lang="en-US"/>
              <a:pPr/>
              <a:t>42</a:t>
            </a:fld>
            <a:endParaRPr lang="en-US"/>
          </a:p>
        </p:txBody>
      </p:sp>
      <p:sp>
        <p:nvSpPr>
          <p:cNvPr id="41987" name="Rectangle 2"/>
          <p:cNvSpPr>
            <a:spLocks noGrp="1" noChangeArrowheads="1"/>
          </p:cNvSpPr>
          <p:nvPr>
            <p:ph type="title"/>
          </p:nvPr>
        </p:nvSpPr>
        <p:spPr/>
        <p:txBody>
          <a:bodyPr/>
          <a:lstStyle/>
          <a:p>
            <a:pPr eaLnBrk="1" hangingPunct="1"/>
            <a:r>
              <a:rPr lang="en-US" smtClean="0"/>
              <a:t>Themes-</a:t>
            </a:r>
          </a:p>
        </p:txBody>
      </p:sp>
      <p:sp>
        <p:nvSpPr>
          <p:cNvPr id="41988" name="Rectangle 3"/>
          <p:cNvSpPr>
            <a:spLocks noGrp="1" noChangeArrowheads="1"/>
          </p:cNvSpPr>
          <p:nvPr>
            <p:ph type="body" idx="1"/>
          </p:nvPr>
        </p:nvSpPr>
        <p:spPr/>
        <p:txBody>
          <a:bodyPr/>
          <a:lstStyle/>
          <a:p>
            <a:pPr eaLnBrk="1" hangingPunct="1"/>
            <a:r>
              <a:rPr lang="en-US" smtClean="0"/>
              <a:t>Be aware of false accusations</a:t>
            </a:r>
          </a:p>
          <a:p>
            <a:pPr eaLnBrk="1" hangingPunct="1"/>
            <a:r>
              <a:rPr lang="en-US" smtClean="0"/>
              <a:t>Rumors do harm</a:t>
            </a:r>
          </a:p>
          <a:p>
            <a:pPr eaLnBrk="1" hangingPunct="1"/>
            <a:r>
              <a:rPr lang="en-US" smtClean="0"/>
              <a:t>Integrity is key</a:t>
            </a:r>
          </a:p>
          <a:p>
            <a:pPr eaLnBrk="1" hangingPunct="1"/>
            <a:r>
              <a:rPr lang="en-US" smtClean="0"/>
              <a:t>Not all things are as they seem</a:t>
            </a:r>
          </a:p>
        </p:txBody>
      </p:sp>
    </p:spTree>
    <p:extLst>
      <p:ext uri="{BB962C8B-B14F-4D97-AF65-F5344CB8AC3E}">
        <p14:creationId xmlns:p14="http://schemas.microsoft.com/office/powerpoint/2010/main" val="16993529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23D5B95-55D8-4A0C-A588-7208A5E66D23}" type="slidenum">
              <a:rPr lang="en-US"/>
              <a:pPr/>
              <a:t>43</a:t>
            </a:fld>
            <a:endParaRPr lang="en-US"/>
          </a:p>
        </p:txBody>
      </p:sp>
      <p:sp>
        <p:nvSpPr>
          <p:cNvPr id="45059" name="Rectangle 2"/>
          <p:cNvSpPr>
            <a:spLocks noGrp="1" noChangeArrowheads="1"/>
          </p:cNvSpPr>
          <p:nvPr>
            <p:ph type="title"/>
          </p:nvPr>
        </p:nvSpPr>
        <p:spPr/>
        <p:txBody>
          <a:bodyPr/>
          <a:lstStyle/>
          <a:p>
            <a:pPr eaLnBrk="1" hangingPunct="1"/>
            <a:r>
              <a:rPr lang="en-US" smtClean="0"/>
              <a:t>Literary Terms</a:t>
            </a:r>
          </a:p>
        </p:txBody>
      </p:sp>
      <p:sp>
        <p:nvSpPr>
          <p:cNvPr id="45060" name="Rectangle 3"/>
          <p:cNvSpPr>
            <a:spLocks noGrp="1" noChangeArrowheads="1"/>
          </p:cNvSpPr>
          <p:nvPr>
            <p:ph type="body" idx="1"/>
          </p:nvPr>
        </p:nvSpPr>
        <p:spPr>
          <a:xfrm>
            <a:off x="406400" y="2044701"/>
            <a:ext cx="10071100" cy="4560716"/>
          </a:xfrm>
        </p:spPr>
        <p:txBody>
          <a:bodyPr/>
          <a:lstStyle/>
          <a:p>
            <a:pPr eaLnBrk="1" hangingPunct="1"/>
            <a:r>
              <a:rPr lang="en-US" sz="2800" b="1" dirty="0"/>
              <a:t>Act I</a:t>
            </a:r>
          </a:p>
          <a:p>
            <a:pPr lvl="1" eaLnBrk="1" hangingPunct="1"/>
            <a:r>
              <a:rPr lang="en-US" sz="2800" b="1" dirty="0"/>
              <a:t>Dialogue</a:t>
            </a:r>
            <a:r>
              <a:rPr lang="en-US" sz="2800" dirty="0"/>
              <a:t>- refers to the words characters’ speak.  Dialogue helps advance the plot and reveals characters personalities.</a:t>
            </a:r>
          </a:p>
          <a:p>
            <a:pPr lvl="1" eaLnBrk="1" hangingPunct="1"/>
            <a:r>
              <a:rPr lang="en-US" sz="2800" b="1" dirty="0"/>
              <a:t>Stage Directions-</a:t>
            </a:r>
            <a:r>
              <a:rPr lang="en-US" sz="2800" dirty="0"/>
              <a:t> usually indicate where a scene takes place, what should the scene look like, and how a characters should move and speak.</a:t>
            </a:r>
          </a:p>
          <a:p>
            <a:pPr lvl="1" eaLnBrk="1" hangingPunct="1"/>
            <a:r>
              <a:rPr lang="en-US" sz="2800" b="1" dirty="0"/>
              <a:t>Dramatic Expression-</a:t>
            </a:r>
            <a:r>
              <a:rPr lang="en-US" sz="2800" dirty="0"/>
              <a:t> conveys critical information about play’s settings, props, characters, historical and social context.</a:t>
            </a:r>
          </a:p>
          <a:p>
            <a:pPr lvl="1" eaLnBrk="1" hangingPunct="1"/>
            <a:r>
              <a:rPr lang="en-US" sz="2800" b="1" dirty="0"/>
              <a:t>Character’s Motives-</a:t>
            </a:r>
            <a:r>
              <a:rPr lang="en-US" sz="2800" dirty="0"/>
              <a:t>A character’s reason for behaving as they do.  These are the driving forces behind human nature.</a:t>
            </a:r>
            <a:endParaRPr lang="en-US" sz="2800" b="1" dirty="0"/>
          </a:p>
          <a:p>
            <a:pPr eaLnBrk="1" hangingPunct="1"/>
            <a:endParaRPr lang="en-US" sz="2400" dirty="0"/>
          </a:p>
        </p:txBody>
      </p:sp>
    </p:spTree>
    <p:extLst>
      <p:ext uri="{BB962C8B-B14F-4D97-AF65-F5344CB8AC3E}">
        <p14:creationId xmlns:p14="http://schemas.microsoft.com/office/powerpoint/2010/main" val="40626664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Non-fiction article: Witch Hunt</a:t>
            </a:r>
            <a:br>
              <a:rPr lang="en-US" dirty="0" smtClean="0"/>
            </a:br>
            <a:r>
              <a:rPr lang="en-US" dirty="0" smtClean="0"/>
              <a:t>Due next Thursday (9/26) in class</a:t>
            </a:r>
            <a:endParaRPr lang="en-US" dirty="0"/>
          </a:p>
        </p:txBody>
      </p:sp>
      <p:sp>
        <p:nvSpPr>
          <p:cNvPr id="3" name="Content Placeholder 2"/>
          <p:cNvSpPr>
            <a:spLocks noGrp="1"/>
          </p:cNvSpPr>
          <p:nvPr>
            <p:ph idx="1"/>
          </p:nvPr>
        </p:nvSpPr>
        <p:spPr/>
        <p:txBody>
          <a:bodyPr>
            <a:normAutofit/>
          </a:bodyPr>
          <a:lstStyle/>
          <a:p>
            <a:r>
              <a:rPr lang="en-US" sz="2800" b="1" dirty="0"/>
              <a:t>You wind need to find a non-fiction article on current day witch-hunts in the world. Answer the following questions regarding the article. Print out the article.</a:t>
            </a:r>
            <a:endParaRPr lang="en-US" sz="2800" dirty="0"/>
          </a:p>
          <a:p>
            <a:pPr lvl="1"/>
            <a:r>
              <a:rPr lang="en-US" sz="2600" dirty="0"/>
              <a:t>Title of article:</a:t>
            </a:r>
          </a:p>
          <a:p>
            <a:pPr lvl="1"/>
            <a:r>
              <a:rPr lang="en-US" sz="2600" dirty="0"/>
              <a:t>Author’s name:</a:t>
            </a:r>
          </a:p>
          <a:p>
            <a:pPr lvl="1"/>
            <a:r>
              <a:rPr lang="en-US" sz="2600" dirty="0"/>
              <a:t>Source:</a:t>
            </a:r>
          </a:p>
          <a:p>
            <a:pPr lvl="1"/>
            <a:r>
              <a:rPr lang="en-US" sz="2600" dirty="0"/>
              <a:t>Provide me a brief summary of the witch-hunt.  Where it occurred, why it happened, who was involved, and resolution regarding the case.</a:t>
            </a:r>
          </a:p>
          <a:p>
            <a:endParaRPr lang="en-US" dirty="0"/>
          </a:p>
        </p:txBody>
      </p:sp>
    </p:spTree>
    <p:extLst>
      <p:ext uri="{BB962C8B-B14F-4D97-AF65-F5344CB8AC3E}">
        <p14:creationId xmlns:p14="http://schemas.microsoft.com/office/powerpoint/2010/main" val="16806432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sz="3200" dirty="0" smtClean="0"/>
              <a:t>Read the Overture</a:t>
            </a:r>
          </a:p>
          <a:p>
            <a:r>
              <a:rPr lang="en-US" sz="3200" dirty="0" smtClean="0"/>
              <a:t>Pages 1216-1218</a:t>
            </a:r>
            <a:endParaRPr lang="en-US" sz="3200" dirty="0"/>
          </a:p>
        </p:txBody>
      </p:sp>
    </p:spTree>
    <p:extLst>
      <p:ext uri="{BB962C8B-B14F-4D97-AF65-F5344CB8AC3E}">
        <p14:creationId xmlns:p14="http://schemas.microsoft.com/office/powerpoint/2010/main" val="40242025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9/19</a:t>
            </a:r>
            <a:endParaRPr lang="en-US" dirty="0"/>
          </a:p>
        </p:txBody>
      </p:sp>
      <p:sp>
        <p:nvSpPr>
          <p:cNvPr id="3" name="Content Placeholder 2"/>
          <p:cNvSpPr>
            <a:spLocks noGrp="1"/>
          </p:cNvSpPr>
          <p:nvPr>
            <p:ph idx="1"/>
          </p:nvPr>
        </p:nvSpPr>
        <p:spPr/>
        <p:txBody>
          <a:bodyPr/>
          <a:lstStyle/>
          <a:p>
            <a:r>
              <a:rPr lang="en-US" dirty="0" smtClean="0"/>
              <a:t>SSR/Book Talks</a:t>
            </a:r>
          </a:p>
          <a:p>
            <a:r>
              <a:rPr lang="en-US" dirty="0" smtClean="0"/>
              <a:t>Pick Parts</a:t>
            </a:r>
          </a:p>
          <a:p>
            <a:r>
              <a:rPr lang="en-US" dirty="0" smtClean="0"/>
              <a:t>Begin reading</a:t>
            </a:r>
            <a:endParaRPr lang="en-US" dirty="0"/>
          </a:p>
        </p:txBody>
      </p:sp>
    </p:spTree>
    <p:extLst>
      <p:ext uri="{BB962C8B-B14F-4D97-AF65-F5344CB8AC3E}">
        <p14:creationId xmlns:p14="http://schemas.microsoft.com/office/powerpoint/2010/main" val="27820376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167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486BC64-0F97-4099-9CD4-365ED1EB8633}" type="slidenum">
              <a:rPr lang="en-US"/>
              <a:pPr/>
              <a:t>5</a:t>
            </a:fld>
            <a:endParaRPr lang="en-US"/>
          </a:p>
        </p:txBody>
      </p:sp>
      <p:sp>
        <p:nvSpPr>
          <p:cNvPr id="3075" name="Rectangle 2"/>
          <p:cNvSpPr>
            <a:spLocks noGrp="1" noChangeArrowheads="1"/>
          </p:cNvSpPr>
          <p:nvPr>
            <p:ph type="ctrTitle"/>
          </p:nvPr>
        </p:nvSpPr>
        <p:spPr/>
        <p:txBody>
          <a:bodyPr/>
          <a:lstStyle/>
          <a:p>
            <a:pPr eaLnBrk="1" hangingPunct="1"/>
            <a:r>
              <a:rPr lang="en-US" smtClean="0"/>
              <a:t>The Crucible</a:t>
            </a:r>
          </a:p>
        </p:txBody>
      </p:sp>
      <p:sp>
        <p:nvSpPr>
          <p:cNvPr id="3076" name="Rectangle 3"/>
          <p:cNvSpPr>
            <a:spLocks noGrp="1" noChangeArrowheads="1"/>
          </p:cNvSpPr>
          <p:nvPr>
            <p:ph type="subTitle" idx="1"/>
          </p:nvPr>
        </p:nvSpPr>
        <p:spPr/>
        <p:txBody>
          <a:bodyPr>
            <a:noAutofit/>
          </a:bodyPr>
          <a:lstStyle/>
          <a:p>
            <a:pPr eaLnBrk="1" hangingPunct="1"/>
            <a:r>
              <a:rPr lang="en-US" sz="3200" dirty="0" smtClean="0">
                <a:solidFill>
                  <a:srgbClr val="FF0000"/>
                </a:solidFill>
              </a:rPr>
              <a:t>By: Arthur Miller</a:t>
            </a:r>
          </a:p>
          <a:p>
            <a:pPr eaLnBrk="1" hangingPunct="1"/>
            <a:r>
              <a:rPr lang="en-US" sz="3200" dirty="0" smtClean="0">
                <a:solidFill>
                  <a:srgbClr val="FF0000"/>
                </a:solidFill>
              </a:rPr>
              <a:t>(1915-2005)</a:t>
            </a:r>
          </a:p>
        </p:txBody>
      </p:sp>
    </p:spTree>
    <p:extLst>
      <p:ext uri="{BB962C8B-B14F-4D97-AF65-F5344CB8AC3E}">
        <p14:creationId xmlns:p14="http://schemas.microsoft.com/office/powerpoint/2010/main" val="15732037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In Samuel Parris' home, a servant, </a:t>
            </a:r>
            <a:r>
              <a:rPr lang="en-US" sz="3600" dirty="0" err="1" smtClean="0"/>
              <a:t>Tituba</a:t>
            </a:r>
            <a:r>
              <a:rPr lang="en-US" sz="3600" dirty="0" smtClean="0"/>
              <a:t>, enjoyed entertaining the Parris' daughter and her friends with stories from her native country of Barbados, and she even demonstrated voodoo tricks. The girls began acting strangely, and when a doctor examined them and found no physical evidence of ill health, he declared they were under the evil hand of witchcraft.</a:t>
            </a:r>
          </a:p>
          <a:p>
            <a:r>
              <a:rPr lang="en-US" dirty="0" smtClean="0">
                <a:hlinkClick r:id="rId2"/>
              </a:rPr>
              <a:t>The Beginnings of Hysteria</a:t>
            </a:r>
            <a:endParaRPr lang="en-US" dirty="0"/>
          </a:p>
        </p:txBody>
      </p:sp>
    </p:spTree>
    <p:extLst>
      <p:ext uri="{BB962C8B-B14F-4D97-AF65-F5344CB8AC3E}">
        <p14:creationId xmlns:p14="http://schemas.microsoft.com/office/powerpoint/2010/main" val="4076655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DEE5B55-13BC-4141-9047-CCD4711C6FA2}" type="slidenum">
              <a:rPr lang="en-US"/>
              <a:pPr/>
              <a:t>7</a:t>
            </a:fld>
            <a:endParaRPr lang="en-US"/>
          </a:p>
        </p:txBody>
      </p:sp>
      <p:sp>
        <p:nvSpPr>
          <p:cNvPr id="4099" name="Rectangle 2"/>
          <p:cNvSpPr>
            <a:spLocks noGrp="1" noChangeArrowheads="1"/>
          </p:cNvSpPr>
          <p:nvPr>
            <p:ph type="title"/>
          </p:nvPr>
        </p:nvSpPr>
        <p:spPr/>
        <p:txBody>
          <a:bodyPr/>
          <a:lstStyle/>
          <a:p>
            <a:pPr eaLnBrk="1" hangingPunct="1"/>
            <a:r>
              <a:rPr lang="en-US" smtClean="0"/>
              <a:t>What does “crucible” mean?</a:t>
            </a:r>
          </a:p>
        </p:txBody>
      </p:sp>
      <p:sp>
        <p:nvSpPr>
          <p:cNvPr id="4100" name="Rectangle 3"/>
          <p:cNvSpPr>
            <a:spLocks noGrp="1" noChangeArrowheads="1"/>
          </p:cNvSpPr>
          <p:nvPr>
            <p:ph type="body" idx="1"/>
          </p:nvPr>
        </p:nvSpPr>
        <p:spPr/>
        <p:txBody>
          <a:bodyPr>
            <a:normAutofit/>
          </a:bodyPr>
          <a:lstStyle/>
          <a:p>
            <a:pPr marL="609600" indent="-609600">
              <a:buFont typeface="Wingdings" panose="05000000000000000000" pitchFamily="2" charset="2"/>
              <a:buAutoNum type="arabicPeriod"/>
            </a:pPr>
            <a:r>
              <a:rPr lang="en-US" sz="3200" dirty="0" smtClean="0"/>
              <a:t>a vessel of a very refractory material (as porcelain) used for melting and </a:t>
            </a:r>
            <a:r>
              <a:rPr lang="en-US" sz="3200" dirty="0" err="1" smtClean="0"/>
              <a:t>calcining</a:t>
            </a:r>
            <a:r>
              <a:rPr lang="en-US" sz="3200" dirty="0" smtClean="0"/>
              <a:t> a substance that requires a high degree of heat</a:t>
            </a:r>
          </a:p>
          <a:p>
            <a:pPr marL="609600" indent="-609600">
              <a:buFont typeface="Wingdings" panose="05000000000000000000" pitchFamily="2" charset="2"/>
              <a:buAutoNum type="arabicPeriod"/>
            </a:pPr>
            <a:r>
              <a:rPr lang="en-US" sz="3200" dirty="0" smtClean="0"/>
              <a:t>a severe test</a:t>
            </a:r>
          </a:p>
          <a:p>
            <a:pPr marL="609600" indent="-609600">
              <a:buFont typeface="Wingdings" panose="05000000000000000000" pitchFamily="2" charset="2"/>
              <a:buAutoNum type="arabicPeriod"/>
            </a:pPr>
            <a:r>
              <a:rPr lang="en-US" sz="3200" dirty="0" smtClean="0"/>
              <a:t>a place or situation in which concentrated forces interact to cause or influence, change or development </a:t>
            </a:r>
          </a:p>
        </p:txBody>
      </p:sp>
      <p:pic>
        <p:nvPicPr>
          <p:cNvPr id="4101" name="Picture 4" descr="crucible-mol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5600" y="2936875"/>
            <a:ext cx="19812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583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7260754-12B5-4AE9-84C6-CFDA143557C4}" type="slidenum">
              <a:rPr lang="en-US"/>
              <a:pPr/>
              <a:t>8</a:t>
            </a:fld>
            <a:endParaRPr lang="en-US"/>
          </a:p>
        </p:txBody>
      </p:sp>
      <p:sp>
        <p:nvSpPr>
          <p:cNvPr id="5123" name="Rectangle 2"/>
          <p:cNvSpPr>
            <a:spLocks noGrp="1" noChangeArrowheads="1"/>
          </p:cNvSpPr>
          <p:nvPr>
            <p:ph type="title"/>
          </p:nvPr>
        </p:nvSpPr>
        <p:spPr/>
        <p:txBody>
          <a:bodyPr/>
          <a:lstStyle/>
          <a:p>
            <a:pPr eaLnBrk="1" hangingPunct="1"/>
            <a:r>
              <a:rPr lang="en-US" smtClean="0"/>
              <a:t>Arthur Miller</a:t>
            </a:r>
          </a:p>
        </p:txBody>
      </p:sp>
      <p:sp>
        <p:nvSpPr>
          <p:cNvPr id="5124" name="Rectangle 3"/>
          <p:cNvSpPr>
            <a:spLocks noGrp="1" noChangeArrowheads="1"/>
          </p:cNvSpPr>
          <p:nvPr>
            <p:ph type="body" idx="1"/>
          </p:nvPr>
        </p:nvSpPr>
        <p:spPr>
          <a:xfrm>
            <a:off x="914401" y="2074691"/>
            <a:ext cx="5561013" cy="4530725"/>
          </a:xfrm>
        </p:spPr>
        <p:txBody>
          <a:bodyPr/>
          <a:lstStyle/>
          <a:p>
            <a:pPr eaLnBrk="1" hangingPunct="1">
              <a:lnSpc>
                <a:spcPct val="90000"/>
              </a:lnSpc>
            </a:pPr>
            <a:r>
              <a:rPr lang="en-US" sz="2400" dirty="0"/>
              <a:t>Born in New York City, Oct. 17, 1915. </a:t>
            </a:r>
          </a:p>
          <a:p>
            <a:pPr eaLnBrk="1" hangingPunct="1">
              <a:lnSpc>
                <a:spcPct val="90000"/>
              </a:lnSpc>
            </a:pPr>
            <a:r>
              <a:rPr lang="en-US" sz="2400" dirty="0"/>
              <a:t>Miller began writing plays while a student at the University of Michigan as a way to pay for his tuition.</a:t>
            </a:r>
          </a:p>
          <a:p>
            <a:pPr eaLnBrk="1" hangingPunct="1">
              <a:lnSpc>
                <a:spcPct val="90000"/>
              </a:lnSpc>
            </a:pPr>
            <a:r>
              <a:rPr lang="en-US" sz="2400" dirty="0"/>
              <a:t>Graduated with a degree in journalism.</a:t>
            </a:r>
          </a:p>
          <a:p>
            <a:pPr eaLnBrk="1" hangingPunct="1">
              <a:lnSpc>
                <a:spcPct val="90000"/>
              </a:lnSpc>
            </a:pPr>
            <a:r>
              <a:rPr lang="en-US" sz="2400" dirty="0"/>
              <a:t>Wrote and produced five plays during college career.</a:t>
            </a:r>
          </a:p>
          <a:p>
            <a:pPr eaLnBrk="1" hangingPunct="1">
              <a:lnSpc>
                <a:spcPct val="90000"/>
              </a:lnSpc>
            </a:pPr>
            <a:r>
              <a:rPr lang="en-US" sz="2400" dirty="0"/>
              <a:t>Married three times </a:t>
            </a:r>
          </a:p>
          <a:p>
            <a:pPr eaLnBrk="1" hangingPunct="1">
              <a:lnSpc>
                <a:spcPct val="90000"/>
              </a:lnSpc>
            </a:pPr>
            <a:r>
              <a:rPr lang="en-US" sz="2400" dirty="0"/>
              <a:t>Two daughters, one son.</a:t>
            </a:r>
          </a:p>
          <a:p>
            <a:pPr eaLnBrk="1" hangingPunct="1">
              <a:lnSpc>
                <a:spcPct val="90000"/>
              </a:lnSpc>
            </a:pPr>
            <a:endParaRPr lang="en-US" sz="2400" dirty="0"/>
          </a:p>
        </p:txBody>
      </p:sp>
      <p:pic>
        <p:nvPicPr>
          <p:cNvPr id="5125" name="Picture 4" descr="miller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1" y="1752600"/>
            <a:ext cx="283686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2728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8E27075-230E-4F1F-8F7C-84CE81812C57}" type="slidenum">
              <a:rPr lang="en-US"/>
              <a:pPr/>
              <a:t>9</a:t>
            </a:fld>
            <a:endParaRPr lang="en-US"/>
          </a:p>
        </p:txBody>
      </p:sp>
      <p:sp>
        <p:nvSpPr>
          <p:cNvPr id="6147" name="Rectangle 2"/>
          <p:cNvSpPr>
            <a:spLocks noGrp="1" noChangeArrowheads="1"/>
          </p:cNvSpPr>
          <p:nvPr>
            <p:ph type="title"/>
          </p:nvPr>
        </p:nvSpPr>
        <p:spPr/>
        <p:txBody>
          <a:bodyPr/>
          <a:lstStyle/>
          <a:p>
            <a:pPr eaLnBrk="1" hangingPunct="1"/>
            <a:r>
              <a:rPr lang="en-US" smtClean="0"/>
              <a:t>Background of author</a:t>
            </a:r>
          </a:p>
        </p:txBody>
      </p:sp>
      <p:sp>
        <p:nvSpPr>
          <p:cNvPr id="6148" name="Rectangle 3"/>
          <p:cNvSpPr>
            <a:spLocks noGrp="1" noChangeArrowheads="1"/>
          </p:cNvSpPr>
          <p:nvPr>
            <p:ph type="body" idx="1"/>
          </p:nvPr>
        </p:nvSpPr>
        <p:spPr/>
        <p:txBody>
          <a:bodyPr>
            <a:normAutofit/>
          </a:bodyPr>
          <a:lstStyle/>
          <a:p>
            <a:pPr eaLnBrk="1" hangingPunct="1"/>
            <a:r>
              <a:rPr lang="en-US" sz="3200" dirty="0" smtClean="0"/>
              <a:t>His father, </a:t>
            </a:r>
            <a:r>
              <a:rPr lang="en-US" sz="3200" dirty="0" err="1" smtClean="0"/>
              <a:t>Isidore</a:t>
            </a:r>
            <a:r>
              <a:rPr lang="en-US" sz="3200" dirty="0" smtClean="0"/>
              <a:t> Miller, was a ladies-wear manufacturer and shopkeeper who was ruined in the depression. The sudden change in fortune had a strong influence on Miller. </a:t>
            </a:r>
          </a:p>
          <a:p>
            <a:pPr eaLnBrk="1" hangingPunct="1"/>
            <a:r>
              <a:rPr lang="en-US" sz="3200" dirty="0" smtClean="0"/>
              <a:t>To study journalism he entered the University of Michigan in 1934, where he won awards for playwriting. </a:t>
            </a:r>
          </a:p>
        </p:txBody>
      </p:sp>
    </p:spTree>
    <p:extLst>
      <p:ext uri="{BB962C8B-B14F-4D97-AF65-F5344CB8AC3E}">
        <p14:creationId xmlns:p14="http://schemas.microsoft.com/office/powerpoint/2010/main" val="42313951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TC103090430[[fn=Banded]]</Template>
  <TotalTime>36</TotalTime>
  <Words>1963</Words>
  <Application>Microsoft Office PowerPoint</Application>
  <PresentationFormat>Widescreen</PresentationFormat>
  <Paragraphs>227</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Corbel</vt:lpstr>
      <vt:lpstr>Garamond</vt:lpstr>
      <vt:lpstr>Times</vt:lpstr>
      <vt:lpstr>Verdana</vt:lpstr>
      <vt:lpstr>Wingdings</vt:lpstr>
      <vt:lpstr>Banded</vt:lpstr>
      <vt:lpstr>English 11H Week of September 16th</vt:lpstr>
      <vt:lpstr>Monday, 9/16</vt:lpstr>
      <vt:lpstr>Tuesday, 9/17 </vt:lpstr>
      <vt:lpstr>Wednesday, 9/18</vt:lpstr>
      <vt:lpstr>The Crucible</vt:lpstr>
      <vt:lpstr>Video Clip…</vt:lpstr>
      <vt:lpstr>What does “crucible” mean?</vt:lpstr>
      <vt:lpstr>Arthur Miller</vt:lpstr>
      <vt:lpstr>Background of author</vt:lpstr>
      <vt:lpstr>AM and MM</vt:lpstr>
      <vt:lpstr>Plays</vt:lpstr>
      <vt:lpstr>Miller and HUAC</vt:lpstr>
      <vt:lpstr>Miller and HUAC (cont.)</vt:lpstr>
      <vt:lpstr>PowerPoint Presentation</vt:lpstr>
      <vt:lpstr>McCarthyism</vt:lpstr>
      <vt:lpstr>PowerPoint Presentation</vt:lpstr>
      <vt:lpstr>Industry workers had three options…</vt:lpstr>
      <vt:lpstr>The HUAC and Hollywood</vt:lpstr>
      <vt:lpstr>Blacklisting</vt:lpstr>
      <vt:lpstr>The Red Scare</vt:lpstr>
      <vt:lpstr>Homework</vt:lpstr>
      <vt:lpstr>Thursday, 9/19</vt:lpstr>
      <vt:lpstr>Critical Reading… SAT…</vt:lpstr>
      <vt:lpstr>Answer…</vt:lpstr>
      <vt:lpstr>Salem, 1692</vt:lpstr>
      <vt:lpstr>PowerPoint Presentation</vt:lpstr>
      <vt:lpstr>Theocracy-</vt:lpstr>
      <vt:lpstr>PowerPoint Presentation</vt:lpstr>
      <vt:lpstr>PowerPoint Presentation</vt:lpstr>
      <vt:lpstr>PowerPoint Presentation</vt:lpstr>
      <vt:lpstr>The Salem Witch Trials</vt:lpstr>
      <vt:lpstr>The Salem Witch Trials (cont.)</vt:lpstr>
      <vt:lpstr>PowerPoint Presentation</vt:lpstr>
      <vt:lpstr>PowerPoint Presentation</vt:lpstr>
      <vt:lpstr>How Did It End?</vt:lpstr>
      <vt:lpstr>So, What’s the connection?</vt:lpstr>
      <vt:lpstr>Define…</vt:lpstr>
      <vt:lpstr>witch-hunt</vt:lpstr>
      <vt:lpstr>20th Century Witch Hunts</vt:lpstr>
      <vt:lpstr>20th Century Witch Hunts</vt:lpstr>
      <vt:lpstr>20th Century Witch Hunts: Racial Profiling</vt:lpstr>
      <vt:lpstr>Themes-</vt:lpstr>
      <vt:lpstr>Literary Terms</vt:lpstr>
      <vt:lpstr>Non-fiction article: Witch Hunt Due next Thursday (9/26) in class</vt:lpstr>
      <vt:lpstr>Homework</vt:lpstr>
      <vt:lpstr>Friday, 9/19</vt:lpstr>
      <vt:lpstr>PowerPoint Presentation</vt:lpstr>
    </vt:vector>
  </TitlesOfParts>
  <Company>NAFCS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11H Week of September 16th</dc:title>
  <dc:creator>Tiffany Stansbury</dc:creator>
  <cp:lastModifiedBy>Tiffany Stansbury</cp:lastModifiedBy>
  <cp:revision>5</cp:revision>
  <dcterms:created xsi:type="dcterms:W3CDTF">2013-09-17T21:17:33Z</dcterms:created>
  <dcterms:modified xsi:type="dcterms:W3CDTF">2013-09-17T21:53:54Z</dcterms:modified>
</cp:coreProperties>
</file>